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5" r:id="rId1"/>
    <p:sldMasterId id="2147483868" r:id="rId2"/>
  </p:sldMasterIdLst>
  <p:notesMasterIdLst>
    <p:notesMasterId r:id="rId28"/>
  </p:notesMasterIdLst>
  <p:sldIdLst>
    <p:sldId id="285" r:id="rId3"/>
    <p:sldId id="366" r:id="rId4"/>
    <p:sldId id="354" r:id="rId5"/>
    <p:sldId id="357" r:id="rId6"/>
    <p:sldId id="358" r:id="rId7"/>
    <p:sldId id="373" r:id="rId8"/>
    <p:sldId id="362" r:id="rId9"/>
    <p:sldId id="355" r:id="rId10"/>
    <p:sldId id="364" r:id="rId11"/>
    <p:sldId id="368" r:id="rId12"/>
    <p:sldId id="378" r:id="rId13"/>
    <p:sldId id="379" r:id="rId14"/>
    <p:sldId id="380" r:id="rId15"/>
    <p:sldId id="382" r:id="rId16"/>
    <p:sldId id="345" r:id="rId17"/>
    <p:sldId id="340" r:id="rId18"/>
    <p:sldId id="350" r:id="rId19"/>
    <p:sldId id="343" r:id="rId20"/>
    <p:sldId id="344" r:id="rId21"/>
    <p:sldId id="335" r:id="rId22"/>
    <p:sldId id="341" r:id="rId23"/>
    <p:sldId id="353" r:id="rId24"/>
    <p:sldId id="346" r:id="rId25"/>
    <p:sldId id="383" r:id="rId26"/>
    <p:sldId id="258" r:id="rId2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B9FF"/>
    <a:srgbClr val="E7F1FF"/>
    <a:srgbClr val="B7D4FF"/>
    <a:srgbClr val="C1DAFF"/>
    <a:srgbClr val="3B8AFF"/>
    <a:srgbClr val="69A6FF"/>
    <a:srgbClr val="93B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3972" autoAdjust="0"/>
  </p:normalViewPr>
  <p:slideViewPr>
    <p:cSldViewPr>
      <p:cViewPr>
        <p:scale>
          <a:sx n="66" d="100"/>
          <a:sy n="66" d="100"/>
        </p:scale>
        <p:origin x="-1692" y="-4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5" d="100"/>
          <a:sy n="55" d="100"/>
        </p:scale>
        <p:origin x="-290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F3739-2739-45EA-BE85-BCF34892F4BA}" type="datetimeFigureOut">
              <a:rPr lang="zh-CN" altLang="en-US" smtClean="0"/>
              <a:t>2014/10/13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92218-623E-4B7B-96F0-34015E7F9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4278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电影行业通过百发有戏将获得更多资金，获得更多用户关注和潜在观众，最后还可利用票房资金获得金融衍生收益与投资用户共享。可以说是用互联网技术连接电影业、传统金融业、投资者</a:t>
            </a:r>
            <a:r>
              <a:rPr lang="en-US" altLang="zh-CN" dirty="0" smtClean="0"/>
              <a:t>/</a:t>
            </a:r>
            <a:r>
              <a:rPr lang="zh-CN" altLang="en-US" dirty="0" smtClean="0"/>
              <a:t>消费者。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92218-623E-4B7B-96F0-34015E7F98A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497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24013" y="116632"/>
            <a:ext cx="6764337" cy="926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zh-CN" dirty="0" smtClean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753714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21EB388-5009-4D4E-8A43-0B8D095464E1}" type="datetime1">
              <a:rPr lang="zh-CN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2014/10/13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7C021F7-00A7-47A2-8279-95E808172C1A}" type="slidenum">
              <a:rPr 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5258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702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24013" y="-96838"/>
            <a:ext cx="6764337" cy="1139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30325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/>
              <a:t>单击此处编辑母版文本样式</a:t>
            </a:r>
          </a:p>
          <a:p>
            <a:pPr lvl="1"/>
            <a:r>
              <a:rPr lang="zh-CN" altLang="zh-CN" smtClean="0"/>
              <a:t>第二级</a:t>
            </a:r>
          </a:p>
          <a:p>
            <a:pPr lvl="2"/>
            <a:r>
              <a:rPr lang="zh-CN" altLang="zh-CN" smtClean="0"/>
              <a:t>第三级</a:t>
            </a:r>
          </a:p>
          <a:p>
            <a:pPr lvl="3"/>
            <a:r>
              <a:rPr lang="zh-CN" altLang="zh-CN" smtClean="0"/>
              <a:t>第四级</a:t>
            </a:r>
          </a:p>
          <a:p>
            <a:pPr lvl="4"/>
            <a:r>
              <a:rPr lang="zh-CN" altLang="zh-CN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21EB388-5009-4D4E-8A43-0B8D095464E1}" type="datetime1">
              <a:rPr lang="zh-CN" altLang="en-US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2014/10/13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7C021F7-00A7-47A2-8279-95E808172C1A}" type="slidenum">
              <a:rPr lang="en-US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1031" name="Picture 1025" descr="logo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546225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448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3" r:id="rId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8" descr="CollageGlobalT"/>
          <p:cNvPicPr>
            <a:picLocks noChangeAspect="1" noChangeArrowheads="1"/>
          </p:cNvPicPr>
          <p:nvPr userDrawn="1"/>
        </p:nvPicPr>
        <p:blipFill>
          <a:blip r:embed="rId4">
            <a:lum bright="36000" contrast="-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8413"/>
            <a:ext cx="5383213" cy="4198937"/>
          </a:xfrm>
          <a:prstGeom prst="rect">
            <a:avLst/>
          </a:prstGeom>
          <a:solidFill>
            <a:srgbClr val="0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9" descr="index_0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C:\Users\Zhenghui\Desktop\banner.png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4" y="1"/>
            <a:ext cx="9125186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2639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1043608" y="2060848"/>
            <a:ext cx="7128792" cy="1470025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4000" kern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互联网金融再掀</a:t>
            </a:r>
            <a:r>
              <a:rPr lang="zh-CN" altLang="en-US" sz="4000" kern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争夺战</a:t>
            </a:r>
            <a:endParaRPr lang="en-US" altLang="zh-CN" sz="4000" kern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4000" kern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4000" kern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巨头</a:t>
            </a:r>
            <a:r>
              <a:rPr lang="zh-CN" altLang="en-US" sz="4000" kern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抢筹消费金融</a:t>
            </a:r>
            <a:endParaRPr lang="zh-CN" altLang="en-US" sz="4000" kern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2"/>
          <p:cNvSpPr>
            <a:spLocks noChangeArrowheads="1"/>
          </p:cNvSpPr>
          <p:nvPr/>
        </p:nvSpPr>
        <p:spPr bwMode="auto">
          <a:xfrm>
            <a:off x="2555776" y="5874898"/>
            <a:ext cx="41338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 sz="2800" dirty="0">
                <a:latin typeface="微软雅黑" pitchFamily="34" charset="-122"/>
                <a:ea typeface="微软雅黑" pitchFamily="34" charset="-122"/>
              </a:rPr>
              <a:t>电子商务与智能服务中心</a:t>
            </a:r>
          </a:p>
        </p:txBody>
      </p:sp>
      <p:sp>
        <p:nvSpPr>
          <p:cNvPr id="10" name="TextBox 1"/>
          <p:cNvSpPr txBox="1">
            <a:spLocks noChangeArrowheads="1"/>
          </p:cNvSpPr>
          <p:nvPr/>
        </p:nvSpPr>
        <p:spPr bwMode="auto">
          <a:xfrm>
            <a:off x="6660231" y="4365104"/>
            <a:ext cx="2275359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 sz="2800" dirty="0" smtClean="0">
                <a:ea typeface="宋体" charset="-122"/>
              </a:rPr>
              <a:t>郑慧</a:t>
            </a:r>
            <a:endParaRPr lang="en-US" altLang="zh-CN" sz="2800" dirty="0" smtClean="0">
              <a:ea typeface="宋体" charset="-122"/>
            </a:endParaRPr>
          </a:p>
          <a:p>
            <a:pPr eaLnBrk="1" hangingPunct="1"/>
            <a:r>
              <a:rPr lang="en-US" altLang="zh-CN" sz="2800" dirty="0" smtClean="0">
                <a:ea typeface="宋体" charset="-122"/>
              </a:rPr>
              <a:t>2014.10.09</a:t>
            </a:r>
            <a:endParaRPr lang="zh-CN" altLang="en-US" sz="2800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762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87315" y="1556792"/>
            <a:ext cx="3024336" cy="1453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en-US" altLang="zh-CN" sz="2400" dirty="0" smtClean="0"/>
              <a:t>30</a:t>
            </a:r>
            <a:r>
              <a:rPr lang="zh-CN" altLang="en-US" sz="2400" dirty="0"/>
              <a:t>天免息</a:t>
            </a:r>
            <a:r>
              <a:rPr lang="zh-CN" altLang="en-US" sz="2400" dirty="0">
                <a:solidFill>
                  <a:srgbClr val="FF0000"/>
                </a:solidFill>
              </a:rPr>
              <a:t>延后</a:t>
            </a:r>
            <a:r>
              <a:rPr lang="zh-CN" altLang="en-US" sz="2400" dirty="0" smtClean="0">
                <a:solidFill>
                  <a:srgbClr val="FF0000"/>
                </a:solidFill>
              </a:rPr>
              <a:t>付款；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marL="342900" indent="-342900">
              <a:lnSpc>
                <a:spcPct val="20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en-US" altLang="zh-CN" sz="2400" dirty="0" smtClean="0"/>
              <a:t>3-12</a:t>
            </a:r>
            <a:r>
              <a:rPr lang="zh-CN" altLang="en-US" sz="2400" dirty="0"/>
              <a:t>个月</a:t>
            </a:r>
            <a:r>
              <a:rPr lang="zh-CN" altLang="en-US" sz="2400" dirty="0">
                <a:solidFill>
                  <a:srgbClr val="FF0000"/>
                </a:solidFill>
              </a:rPr>
              <a:t>分期付款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还</a:t>
            </a:r>
            <a:r>
              <a:rPr lang="zh-CN" altLang="en-US" dirty="0"/>
              <a:t>款方式</a:t>
            </a:r>
          </a:p>
        </p:txBody>
      </p:sp>
      <p:sp>
        <p:nvSpPr>
          <p:cNvPr id="6" name="矩形 5"/>
          <p:cNvSpPr/>
          <p:nvPr/>
        </p:nvSpPr>
        <p:spPr>
          <a:xfrm>
            <a:off x="755576" y="3991813"/>
            <a:ext cx="4752528" cy="1453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zh-CN" altLang="en-US" sz="2400" dirty="0" smtClean="0">
                <a:solidFill>
                  <a:srgbClr val="FF0000"/>
                </a:solidFill>
              </a:rPr>
              <a:t>与</a:t>
            </a:r>
            <a:r>
              <a:rPr lang="zh-CN" altLang="en-US" sz="2400" dirty="0">
                <a:solidFill>
                  <a:srgbClr val="FF0000"/>
                </a:solidFill>
              </a:rPr>
              <a:t>余额宝的</a:t>
            </a:r>
            <a:r>
              <a:rPr lang="zh-CN" altLang="en-US" sz="2400" dirty="0" smtClean="0">
                <a:solidFill>
                  <a:srgbClr val="FF0000"/>
                </a:solidFill>
              </a:rPr>
              <a:t>捆绑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marL="342900" indent="-342900">
              <a:lnSpc>
                <a:spcPct val="20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zh-CN" altLang="en-US" sz="2400" dirty="0" smtClean="0">
                <a:solidFill>
                  <a:srgbClr val="FF0000"/>
                </a:solidFill>
              </a:rPr>
              <a:t>资金</a:t>
            </a:r>
            <a:r>
              <a:rPr lang="zh-CN" altLang="en-US" sz="2400" dirty="0">
                <a:solidFill>
                  <a:srgbClr val="FF0000"/>
                </a:solidFill>
              </a:rPr>
              <a:t>冻结</a:t>
            </a:r>
            <a:r>
              <a:rPr lang="zh-CN" altLang="en-US" sz="2400" dirty="0" smtClean="0"/>
              <a:t>，正常</a:t>
            </a:r>
            <a:r>
              <a:rPr lang="zh-CN" altLang="en-US" sz="2400" dirty="0"/>
              <a:t>获得理财</a:t>
            </a:r>
            <a:r>
              <a:rPr lang="zh-CN" altLang="en-US" sz="2400" dirty="0" smtClean="0"/>
              <a:t>收益</a:t>
            </a:r>
            <a:endParaRPr lang="zh-CN" altLang="en-US" sz="2400" dirty="0"/>
          </a:p>
        </p:txBody>
      </p:sp>
      <p:pic>
        <p:nvPicPr>
          <p:cNvPr id="6150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27413" r="23810" b="28553"/>
          <a:stretch/>
        </p:blipFill>
        <p:spPr bwMode="auto">
          <a:xfrm>
            <a:off x="5364088" y="4221088"/>
            <a:ext cx="2950718" cy="94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2" t="29363" r="25570" b="33146"/>
          <a:stretch/>
        </p:blipFill>
        <p:spPr bwMode="auto">
          <a:xfrm>
            <a:off x="755576" y="1953960"/>
            <a:ext cx="2950718" cy="967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5" name="直接连接符 14"/>
          <p:cNvCxnSpPr/>
          <p:nvPr/>
        </p:nvCxnSpPr>
        <p:spPr>
          <a:xfrm flipH="1">
            <a:off x="0" y="3573016"/>
            <a:ext cx="9144000" cy="0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847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赊账资金来源</a:t>
            </a:r>
            <a:endParaRPr lang="zh-CN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27584" y="1192395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5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京东白条</a:t>
            </a:r>
            <a:endParaRPr lang="zh-CN" altLang="en-US" sz="3200" b="1" dirty="0">
              <a:solidFill>
                <a:schemeClr val="accent5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56176" y="1188041"/>
            <a:ext cx="2448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5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天猫分期购</a:t>
            </a:r>
            <a:endParaRPr lang="zh-CN" altLang="en-US" sz="3200" b="1" dirty="0">
              <a:solidFill>
                <a:schemeClr val="accent5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635896" y="1052736"/>
            <a:ext cx="1944216" cy="58052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620795" y="2305835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</a:rPr>
              <a:t>赊账资金来源</a:t>
            </a:r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3635896" y="3327375"/>
            <a:ext cx="19442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/>
              <a:t>垫资对象</a:t>
            </a:r>
            <a:endParaRPr lang="zh-CN" altLang="en-US" sz="2400" dirty="0"/>
          </a:p>
        </p:txBody>
      </p:sp>
      <p:sp>
        <p:nvSpPr>
          <p:cNvPr id="23" name="矩形 22"/>
          <p:cNvSpPr/>
          <p:nvPr/>
        </p:nvSpPr>
        <p:spPr>
          <a:xfrm>
            <a:off x="3620795" y="5157192"/>
            <a:ext cx="20313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/>
              <a:t>赊账</a:t>
            </a:r>
            <a:r>
              <a:rPr lang="zh-CN" altLang="zh-CN" sz="2400" dirty="0" smtClean="0"/>
              <a:t>资金风险</a:t>
            </a:r>
            <a:endParaRPr lang="zh-CN" altLang="en-US" sz="2400" dirty="0"/>
          </a:p>
        </p:txBody>
      </p:sp>
      <p:sp>
        <p:nvSpPr>
          <p:cNvPr id="25" name="圆角矩形标注 24"/>
          <p:cNvSpPr/>
          <p:nvPr/>
        </p:nvSpPr>
        <p:spPr>
          <a:xfrm>
            <a:off x="436811" y="2095217"/>
            <a:ext cx="2628800" cy="770297"/>
          </a:xfrm>
          <a:prstGeom prst="wedgeRoundRectCallout">
            <a:avLst>
              <a:gd name="adj1" fmla="val 50179"/>
              <a:gd name="adj2" fmla="val -3900"/>
              <a:gd name="adj3" fmla="val 16667"/>
            </a:avLst>
          </a:prstGeom>
          <a:solidFill>
            <a:srgbClr val="E7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52871" y="2182889"/>
            <a:ext cx="3157219" cy="576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 smtClean="0"/>
              <a:t>供应</a:t>
            </a:r>
            <a:r>
              <a:rPr lang="zh-CN" altLang="en-US" sz="2400" dirty="0"/>
              <a:t>链账期的</a:t>
            </a:r>
            <a:r>
              <a:rPr lang="zh-CN" altLang="en-US" sz="2400" dirty="0" smtClean="0"/>
              <a:t>延长</a:t>
            </a:r>
            <a:endParaRPr lang="zh-CN" altLang="en-US" sz="2400" dirty="0"/>
          </a:p>
        </p:txBody>
      </p:sp>
      <p:sp>
        <p:nvSpPr>
          <p:cNvPr id="32" name="圆角矩形标注 31"/>
          <p:cNvSpPr/>
          <p:nvPr/>
        </p:nvSpPr>
        <p:spPr>
          <a:xfrm>
            <a:off x="6084168" y="2060848"/>
            <a:ext cx="1944215" cy="770297"/>
          </a:xfrm>
          <a:prstGeom prst="wedgeRoundRectCallout">
            <a:avLst>
              <a:gd name="adj1" fmla="val -50975"/>
              <a:gd name="adj2" fmla="val 5522"/>
              <a:gd name="adj3" fmla="val 16667"/>
            </a:avLst>
          </a:prstGeom>
          <a:solidFill>
            <a:srgbClr val="E7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300192" y="2247255"/>
            <a:ext cx="17281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</a:rPr>
              <a:t>阿里小贷</a:t>
            </a:r>
            <a:endParaRPr lang="zh-CN" altLang="en-US" sz="2400" dirty="0"/>
          </a:p>
        </p:txBody>
      </p:sp>
      <p:sp>
        <p:nvSpPr>
          <p:cNvPr id="34" name="圆角矩形标注 33"/>
          <p:cNvSpPr/>
          <p:nvPr/>
        </p:nvSpPr>
        <p:spPr>
          <a:xfrm>
            <a:off x="431032" y="3234767"/>
            <a:ext cx="2628800" cy="770297"/>
          </a:xfrm>
          <a:prstGeom prst="wedgeRoundRectCallout">
            <a:avLst>
              <a:gd name="adj1" fmla="val 49626"/>
              <a:gd name="adj2" fmla="val 1753"/>
              <a:gd name="adj3" fmla="val 16667"/>
            </a:avLst>
          </a:prstGeom>
          <a:solidFill>
            <a:srgbClr val="B7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575048" y="3356992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2400" dirty="0"/>
              <a:t>外部供应链厂商</a:t>
            </a:r>
            <a:endParaRPr lang="zh-CN" altLang="en-US" sz="2400" dirty="0"/>
          </a:p>
        </p:txBody>
      </p:sp>
      <p:sp>
        <p:nvSpPr>
          <p:cNvPr id="35" name="圆角矩形标注 34"/>
          <p:cNvSpPr/>
          <p:nvPr/>
        </p:nvSpPr>
        <p:spPr>
          <a:xfrm>
            <a:off x="6084168" y="3212976"/>
            <a:ext cx="1944215" cy="770297"/>
          </a:xfrm>
          <a:prstGeom prst="wedgeRoundRectCallout">
            <a:avLst>
              <a:gd name="adj1" fmla="val -50229"/>
              <a:gd name="adj2" fmla="val -13322"/>
              <a:gd name="adj3" fmla="val 16667"/>
            </a:avLst>
          </a:prstGeom>
          <a:solidFill>
            <a:srgbClr val="B7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6324580" y="335699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</a:rPr>
              <a:t>阿里小贷</a:t>
            </a:r>
            <a:endParaRPr lang="zh-CN" altLang="en-US" dirty="0"/>
          </a:p>
        </p:txBody>
      </p:sp>
      <p:sp>
        <p:nvSpPr>
          <p:cNvPr id="37" name="圆角矩形标注 36"/>
          <p:cNvSpPr/>
          <p:nvPr/>
        </p:nvSpPr>
        <p:spPr>
          <a:xfrm>
            <a:off x="413791" y="5070762"/>
            <a:ext cx="2742083" cy="1207277"/>
          </a:xfrm>
          <a:prstGeom prst="wedgeRoundRectCallout">
            <a:avLst>
              <a:gd name="adj1" fmla="val 47970"/>
              <a:gd name="adj2" fmla="val 11685"/>
              <a:gd name="adj3" fmla="val 16667"/>
            </a:avLst>
          </a:prstGeom>
          <a:solidFill>
            <a:srgbClr val="89B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521296" y="5077711"/>
            <a:ext cx="2628800" cy="113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存在风险，且基本由商家承担</a:t>
            </a:r>
          </a:p>
        </p:txBody>
      </p:sp>
      <p:sp>
        <p:nvSpPr>
          <p:cNvPr id="38" name="圆角矩形标注 37"/>
          <p:cNvSpPr/>
          <p:nvPr/>
        </p:nvSpPr>
        <p:spPr>
          <a:xfrm>
            <a:off x="6012160" y="4509120"/>
            <a:ext cx="2808312" cy="1754326"/>
          </a:xfrm>
          <a:prstGeom prst="wedgeRoundRectCallout">
            <a:avLst>
              <a:gd name="adj1" fmla="val -49024"/>
              <a:gd name="adj2" fmla="val -1806"/>
              <a:gd name="adj3" fmla="val 16667"/>
            </a:avLst>
          </a:prstGeom>
          <a:solidFill>
            <a:srgbClr val="89B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5953405" y="4509120"/>
            <a:ext cx="29390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阿里小贷垫资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内部</a:t>
            </a:r>
            <a:r>
              <a:rPr lang="zh-CN" altLang="en-US" sz="2400" dirty="0"/>
              <a:t>将风险分散</a:t>
            </a:r>
            <a:r>
              <a:rPr lang="zh-CN" altLang="en-US" sz="2400" dirty="0" smtClean="0"/>
              <a:t>消化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支付宝风</a:t>
            </a:r>
            <a:r>
              <a:rPr lang="zh-CN" altLang="en-US" sz="2400" dirty="0"/>
              <a:t>控</a:t>
            </a:r>
            <a:r>
              <a:rPr lang="zh-CN" altLang="en-US" sz="2400" dirty="0" smtClean="0"/>
              <a:t>经验</a:t>
            </a:r>
            <a:endParaRPr lang="zh-CN" altLang="en-US" sz="2400" dirty="0"/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9" r="31134" b="23566"/>
          <a:stretch/>
        </p:blipFill>
        <p:spPr bwMode="auto">
          <a:xfrm>
            <a:off x="436811" y="4071161"/>
            <a:ext cx="2713285" cy="2762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09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6" grpId="0"/>
      <p:bldP spid="23" grpId="0"/>
      <p:bldP spid="25" grpId="0" animBg="1"/>
      <p:bldP spid="13" grpId="0"/>
      <p:bldP spid="32" grpId="0" animBg="1"/>
      <p:bldP spid="33" grpId="0"/>
      <p:bldP spid="34" grpId="0" animBg="1"/>
      <p:bldP spid="22" grpId="0"/>
      <p:bldP spid="35" grpId="0" animBg="1"/>
      <p:bldP spid="27" grpId="0"/>
      <p:bldP spid="37" grpId="0" animBg="1"/>
      <p:bldP spid="28" grpId="0"/>
      <p:bldP spid="38" grpId="0" animBg="1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实力较量</a:t>
            </a:r>
            <a:r>
              <a:rPr lang="en-US" altLang="zh-CN" dirty="0" smtClean="0"/>
              <a:t>——</a:t>
            </a:r>
            <a:r>
              <a:rPr lang="zh-CN" altLang="en-US" dirty="0"/>
              <a:t>赊购金额</a:t>
            </a:r>
          </a:p>
        </p:txBody>
      </p:sp>
      <p:sp>
        <p:nvSpPr>
          <p:cNvPr id="2" name="矩形 1"/>
          <p:cNvSpPr/>
          <p:nvPr/>
        </p:nvSpPr>
        <p:spPr>
          <a:xfrm>
            <a:off x="1187624" y="4293096"/>
            <a:ext cx="6768752" cy="1684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zh-CN" altLang="zh-CN" sz="2400" dirty="0" smtClean="0"/>
              <a:t>天</a:t>
            </a:r>
            <a:r>
              <a:rPr lang="zh-CN" altLang="zh-CN" sz="2400" dirty="0"/>
              <a:t>猫分期购并没有明确的限额，阿里小贷结合实名认证用户近一年来的消费行为，诚信水平及其他相关数据，授予消费者相应的赊账额度</a:t>
            </a:r>
            <a:r>
              <a:rPr lang="zh-CN" altLang="zh-CN" sz="2400" dirty="0" smtClean="0"/>
              <a:t>。</a:t>
            </a:r>
            <a:endParaRPr lang="en-US" altLang="zh-CN" sz="2400" dirty="0" smtClean="0"/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0" y="3933056"/>
            <a:ext cx="9144000" cy="0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187624" y="1818690"/>
            <a:ext cx="676875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zh-CN" altLang="zh-CN" sz="2400" dirty="0"/>
              <a:t>京东白条用户最高可以获得</a:t>
            </a:r>
            <a:r>
              <a:rPr lang="en-US" altLang="zh-CN" sz="2400" dirty="0">
                <a:solidFill>
                  <a:srgbClr val="FF0000"/>
                </a:solidFill>
              </a:rPr>
              <a:t>1.5</a:t>
            </a:r>
            <a:r>
              <a:rPr lang="zh-CN" altLang="zh-CN" sz="2400" dirty="0">
                <a:solidFill>
                  <a:srgbClr val="FF0000"/>
                </a:solidFill>
              </a:rPr>
              <a:t>万</a:t>
            </a:r>
            <a:r>
              <a:rPr lang="zh-CN" altLang="zh-CN" sz="2400" dirty="0"/>
              <a:t>的信用额度</a:t>
            </a:r>
            <a:r>
              <a:rPr lang="zh-CN" altLang="zh-CN" sz="2400" dirty="0" smtClean="0"/>
              <a:t>。</a:t>
            </a:r>
            <a:endParaRPr lang="en-US" altLang="zh-CN" sz="2400" dirty="0" smtClean="0"/>
          </a:p>
          <a:p>
            <a:pPr marL="342900" indent="-342900">
              <a:lnSpc>
                <a:spcPct val="15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zh-CN" altLang="zh-CN" sz="2400" dirty="0" smtClean="0"/>
              <a:t>赊账</a:t>
            </a:r>
            <a:r>
              <a:rPr lang="zh-CN" altLang="zh-CN" sz="2400" dirty="0"/>
              <a:t>资金来源于供应链账期延长的京东白条势必不能让用户无限额赊账</a:t>
            </a:r>
            <a:r>
              <a:rPr lang="zh-CN" altLang="zh-CN" sz="2400" dirty="0" smtClean="0"/>
              <a:t>。</a:t>
            </a: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81014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实力较量</a:t>
            </a:r>
            <a:r>
              <a:rPr lang="en-US" altLang="zh-CN" dirty="0" smtClean="0"/>
              <a:t>——</a:t>
            </a:r>
            <a:r>
              <a:rPr lang="zh-CN" altLang="en-US" dirty="0"/>
              <a:t>分期费率差异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571557"/>
            <a:ext cx="7476116" cy="44030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8" name="组合 17"/>
          <p:cNvGrpSpPr/>
          <p:nvPr/>
        </p:nvGrpSpPr>
        <p:grpSpPr>
          <a:xfrm>
            <a:off x="3635896" y="5974612"/>
            <a:ext cx="3177473" cy="720080"/>
            <a:chOff x="-2916832" y="3645024"/>
            <a:chExt cx="3177473" cy="720080"/>
          </a:xfrm>
        </p:grpSpPr>
        <p:sp>
          <p:nvSpPr>
            <p:cNvPr id="19" name="矩形标注 18"/>
            <p:cNvSpPr/>
            <p:nvPr/>
          </p:nvSpPr>
          <p:spPr>
            <a:xfrm>
              <a:off x="-2916832" y="3645024"/>
              <a:ext cx="3096344" cy="720080"/>
            </a:xfrm>
            <a:prstGeom prst="wedgeRectCallout">
              <a:avLst>
                <a:gd name="adj1" fmla="val -4778"/>
                <a:gd name="adj2" fmla="val -165268"/>
              </a:avLst>
            </a:prstGeom>
            <a:solidFill>
              <a:srgbClr val="C1DAFF"/>
            </a:solidFill>
            <a:ln>
              <a:solidFill>
                <a:srgbClr val="C1D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-2916832" y="3743454"/>
              <a:ext cx="317747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/>
                <a:t>商家固定承担</a:t>
              </a:r>
              <a:r>
                <a:rPr lang="en-US" altLang="zh-CN" sz="2800" dirty="0"/>
                <a:t>0 .8%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153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实力较量</a:t>
            </a:r>
            <a:r>
              <a:rPr lang="en-US" altLang="zh-CN" dirty="0" smtClean="0"/>
              <a:t>——</a:t>
            </a:r>
            <a:r>
              <a:rPr lang="zh-CN" altLang="en-US" dirty="0"/>
              <a:t>商户自主度</a:t>
            </a:r>
          </a:p>
        </p:txBody>
      </p:sp>
      <p:sp>
        <p:nvSpPr>
          <p:cNvPr id="2" name="矩形 1"/>
          <p:cNvSpPr/>
          <p:nvPr/>
        </p:nvSpPr>
        <p:spPr>
          <a:xfrm>
            <a:off x="1187624" y="1988840"/>
            <a:ext cx="662473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        相比京东白条，天猫分期购更为</a:t>
            </a:r>
            <a:r>
              <a:rPr lang="zh-CN" altLang="en-US" sz="2400" dirty="0" smtClean="0">
                <a:solidFill>
                  <a:srgbClr val="FF0000"/>
                </a:solidFill>
              </a:rPr>
              <a:t>灵活</a:t>
            </a:r>
            <a:r>
              <a:rPr lang="zh-CN" altLang="en-US" sz="2400" dirty="0" smtClean="0"/>
              <a:t>，商户更具</a:t>
            </a:r>
            <a:r>
              <a:rPr lang="zh-CN" altLang="en-US" sz="2400" dirty="0" smtClean="0">
                <a:solidFill>
                  <a:srgbClr val="FF0000"/>
                </a:solidFill>
              </a:rPr>
              <a:t>自主度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 smtClean="0"/>
              <a:t>天</a:t>
            </a:r>
            <a:r>
              <a:rPr lang="zh-CN" altLang="en-US" sz="2400" dirty="0"/>
              <a:t>猫商户</a:t>
            </a:r>
            <a:r>
              <a:rPr lang="zh-CN" altLang="en-US" sz="2400" dirty="0">
                <a:solidFill>
                  <a:srgbClr val="FF0000"/>
                </a:solidFill>
              </a:rPr>
              <a:t>接入分期购的商品完全由商户自己决定</a:t>
            </a:r>
            <a:r>
              <a:rPr lang="zh-CN" altLang="en-US" sz="2400" dirty="0"/>
              <a:t>，阿里小贷只负责通过大数据审核其资质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 smtClean="0"/>
              <a:t>商户</a:t>
            </a:r>
            <a:r>
              <a:rPr lang="zh-CN" altLang="en-US" sz="2400" dirty="0"/>
              <a:t>如果需要推广某款产品，可以</a:t>
            </a:r>
            <a:r>
              <a:rPr lang="zh-CN" altLang="en-US" sz="2400" dirty="0">
                <a:solidFill>
                  <a:srgbClr val="FF0000"/>
                </a:solidFill>
              </a:rPr>
              <a:t>设置费率优惠</a:t>
            </a:r>
            <a:r>
              <a:rPr lang="zh-CN" altLang="en-US" sz="2400" dirty="0" smtClean="0"/>
              <a:t>。</a:t>
            </a:r>
            <a:endParaRPr lang="zh-CN" altLang="en-US" sz="2400" dirty="0"/>
          </a:p>
        </p:txBody>
      </p:sp>
      <p:sp>
        <p:nvSpPr>
          <p:cNvPr id="9" name="圆角矩形 1"/>
          <p:cNvSpPr>
            <a:spLocks noChangeArrowheads="1"/>
          </p:cNvSpPr>
          <p:nvPr/>
        </p:nvSpPr>
        <p:spPr bwMode="auto">
          <a:xfrm>
            <a:off x="971600" y="1772816"/>
            <a:ext cx="7128792" cy="3816424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28682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98158" y="3682180"/>
            <a:ext cx="1661674" cy="523220"/>
          </a:xfrm>
          <a:prstGeom prst="rect">
            <a:avLst/>
          </a:prstGeom>
          <a:solidFill>
            <a:srgbClr val="0070C0"/>
          </a:solidFill>
          <a:ln w="12700"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百发有戏</a:t>
            </a:r>
            <a:endParaRPr lang="zh-CN" altLang="en-US" sz="280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214966" y="2876885"/>
            <a:ext cx="0" cy="1613042"/>
          </a:xfrm>
          <a:prstGeom prst="line">
            <a:avLst/>
          </a:prstGeom>
          <a:ln w="3175">
            <a:solidFill>
              <a:srgbClr val="DDDDD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467544" y="3549537"/>
            <a:ext cx="2382678" cy="0"/>
          </a:xfrm>
          <a:prstGeom prst="line">
            <a:avLst/>
          </a:prstGeom>
          <a:ln w="3175">
            <a:solidFill>
              <a:srgbClr val="DDDD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-966202" y="432372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70C0"/>
                </a:solidFill>
              </a:rPr>
              <a:t>&gt;&gt;&gt;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916832"/>
            <a:ext cx="74910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 smtClean="0">
                <a:solidFill>
                  <a:srgbClr val="969696"/>
                </a:solidFill>
                <a:latin typeface="Serif Black" pitchFamily="2" charset="0"/>
                <a:ea typeface="DFKai-SB" pitchFamily="65" charset="-120"/>
              </a:rPr>
              <a:t>4</a:t>
            </a:r>
            <a:endParaRPr lang="zh-CN" altLang="en-US" sz="13800" dirty="0">
              <a:solidFill>
                <a:srgbClr val="969696"/>
              </a:solidFill>
              <a:latin typeface="Serif Black" pitchFamily="2" charset="0"/>
              <a:ea typeface="DFKai-SB" pitchFamily="65" charset="-12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-2484784" y="3549537"/>
            <a:ext cx="2382678" cy="0"/>
          </a:xfrm>
          <a:prstGeom prst="line">
            <a:avLst/>
          </a:prstGeom>
          <a:ln w="31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864724" y="-2113266"/>
            <a:ext cx="0" cy="2085882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707904" y="1412776"/>
            <a:ext cx="4185761" cy="4708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“百发有戏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是什么？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  普通消费者如何参与？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“百发有戏”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vs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“娱乐宝”</a:t>
            </a:r>
            <a:endParaRPr lang="en-US" altLang="zh-CN" sz="24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  重塑消费金融新模式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  引领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更多消费金融进入行业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707904" y="1916832"/>
            <a:ext cx="0" cy="4032448"/>
          </a:xfrm>
          <a:prstGeom prst="line">
            <a:avLst/>
          </a:prstGeom>
          <a:ln w="3175">
            <a:solidFill>
              <a:srgbClr val="0099F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236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3 -3.95062E-6 L -0.0033 0.90957 " pathEditMode="relative" rAng="0" ptsTypes="AA">
                                          <p:cBhvr>
                                            <p:cTn id="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546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0 L 0.46285 0.00111 " pathEditMode="relative" rAng="0" ptsTypes="AA">
                                          <p:cBhvr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142" y="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42" presetClass="path" presetSubtype="0" fill="hold" grpId="0" nodeType="after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2.22222E-6 L 0.43698 0.00389 " pathEditMode="relative" rAng="0" ptsTypes="AA" p14:bounceEnd="64000">
                                          <p:cBhvr>
                                            <p:cTn id="1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1840" y="19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1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4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5" grpId="0"/>
          <p:bldP spid="6" grpId="0"/>
          <p:bldP spid="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3 -3.95062E-6 L -0.0033 0.90957 " pathEditMode="relative" rAng="0" ptsTypes="AA">
                                          <p:cBhvr>
                                            <p:cTn id="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546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0 L 0.46285 0.00111 " pathEditMode="relative" rAng="0" ptsTypes="AA">
                                          <p:cBhvr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142" y="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42" presetClass="pat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2.22222E-6 L 0.43698 0.00389 " pathEditMode="relative" rAng="0" ptsTypes="AA">
                                          <p:cBhvr>
                                            <p:cTn id="1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1840" y="19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1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4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5" grpId="0"/>
          <p:bldP spid="6" grpId="0"/>
          <p:bldP spid="9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305" y="3717032"/>
            <a:ext cx="4875052" cy="28724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467544" y="1268760"/>
            <a:ext cx="82809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/>
              <a:t>     “</a:t>
            </a:r>
            <a:r>
              <a:rPr lang="zh-CN" altLang="zh-CN" sz="2400" dirty="0" smtClean="0"/>
              <a:t>百</a:t>
            </a:r>
            <a:r>
              <a:rPr lang="zh-CN" altLang="zh-CN" sz="2400" dirty="0"/>
              <a:t>发有戏 </a:t>
            </a:r>
            <a:r>
              <a:rPr lang="en-US" altLang="zh-CN" sz="2400" dirty="0" smtClean="0"/>
              <a:t>”</a:t>
            </a:r>
            <a:r>
              <a:rPr lang="zh-CN" altLang="zh-CN" sz="2400" dirty="0" smtClean="0"/>
              <a:t>是</a:t>
            </a:r>
            <a:r>
              <a:rPr lang="zh-CN" altLang="zh-CN" sz="2400" dirty="0"/>
              <a:t>由百度金融推出的</a:t>
            </a:r>
            <a:r>
              <a:rPr lang="zh-CN" altLang="zh-CN" sz="2400" dirty="0">
                <a:solidFill>
                  <a:srgbClr val="FF0000"/>
                </a:solidFill>
              </a:rPr>
              <a:t>电影大众消费金融平台</a:t>
            </a:r>
            <a:r>
              <a:rPr lang="zh-CN" altLang="zh-CN" sz="2400" dirty="0"/>
              <a:t>。消费者在此平台通过为电影投资至少</a:t>
            </a:r>
            <a:r>
              <a:rPr lang="en-US" altLang="zh-CN" sz="2400" dirty="0"/>
              <a:t>10</a:t>
            </a:r>
            <a:r>
              <a:rPr lang="zh-CN" altLang="zh-CN" sz="2400" dirty="0"/>
              <a:t>元之后，可以获得与电影制作及后期相关各个环节的产品及参与权，还有望获得</a:t>
            </a:r>
            <a:r>
              <a:rPr lang="en-US" altLang="zh-CN" sz="2400" dirty="0"/>
              <a:t>8%</a:t>
            </a:r>
            <a:r>
              <a:rPr lang="zh-CN" altLang="zh-CN" sz="2400" dirty="0"/>
              <a:t>的权益回报</a:t>
            </a:r>
            <a:r>
              <a:rPr lang="zh-CN" altLang="zh-CN" sz="2400" dirty="0" smtClean="0"/>
              <a:t>。</a:t>
            </a:r>
            <a:endParaRPr lang="zh-CN" altLang="zh-CN" sz="2400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“百发有戏”是什么？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818545" y="4000996"/>
            <a:ext cx="274534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百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度</a:t>
            </a: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金融中心</a:t>
            </a:r>
            <a:endParaRPr lang="en-US" altLang="zh-CN" sz="2400" dirty="0" smtClean="0">
              <a:solidFill>
                <a:srgbClr val="FF0000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中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信</a:t>
            </a: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信托</a:t>
            </a:r>
            <a:endParaRPr lang="en-US" altLang="zh-CN" sz="2400" dirty="0" smtClean="0">
              <a:solidFill>
                <a:srgbClr val="FF0000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中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影</a:t>
            </a: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股份</a:t>
            </a:r>
            <a:endParaRPr lang="en-US" altLang="zh-CN" sz="2400" dirty="0" smtClean="0">
              <a:solidFill>
                <a:srgbClr val="FF0000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德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恒律师</a:t>
            </a:r>
            <a:r>
              <a:rPr lang="zh-CN" altLang="en-US" sz="2400" dirty="0" smtClean="0">
                <a:solidFill>
                  <a:srgbClr val="FF0000"/>
                </a:solidFill>
                <a:latin typeface="+mn-ea"/>
              </a:rPr>
              <a:t>事务所</a:t>
            </a:r>
            <a:endParaRPr lang="zh-CN" altLang="en-US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9" name="圆角矩形 7"/>
          <p:cNvSpPr>
            <a:spLocks noChangeArrowheads="1"/>
          </p:cNvSpPr>
          <p:nvPr/>
        </p:nvSpPr>
        <p:spPr bwMode="auto">
          <a:xfrm>
            <a:off x="395536" y="1268760"/>
            <a:ext cx="8280920" cy="2286421"/>
          </a:xfrm>
          <a:prstGeom prst="roundRect">
            <a:avLst>
              <a:gd name="adj" fmla="val 16667"/>
            </a:avLst>
          </a:prstGeom>
          <a:noFill/>
          <a:ln w="19050" algn="ctr">
            <a:solidFill>
              <a:srgbClr val="333399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0" name="TextBox 9"/>
          <p:cNvSpPr txBox="1"/>
          <p:nvPr/>
        </p:nvSpPr>
        <p:spPr>
          <a:xfrm>
            <a:off x="-4861048" y="2132112"/>
            <a:ext cx="4671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0000"/>
                </a:solidFill>
              </a:rPr>
              <a:t>消费金融</a:t>
            </a:r>
            <a:r>
              <a:rPr lang="en-US" altLang="zh-CN" sz="2400" dirty="0" smtClean="0">
                <a:solidFill>
                  <a:srgbClr val="FF0000"/>
                </a:solidFill>
              </a:rPr>
              <a:t>+</a:t>
            </a:r>
            <a:r>
              <a:rPr lang="zh-CN" altLang="en-US" sz="2400" dirty="0" smtClean="0">
                <a:solidFill>
                  <a:srgbClr val="FF0000"/>
                </a:solidFill>
              </a:rPr>
              <a:t>粉丝经济</a:t>
            </a:r>
            <a:r>
              <a:rPr lang="en-US" altLang="zh-CN" sz="2400" dirty="0" smtClean="0">
                <a:solidFill>
                  <a:srgbClr val="FF0000"/>
                </a:solidFill>
              </a:rPr>
              <a:t>=</a:t>
            </a:r>
            <a:r>
              <a:rPr lang="zh-CN" altLang="en-US" sz="2400" dirty="0" smtClean="0">
                <a:solidFill>
                  <a:srgbClr val="FF0000"/>
                </a:solidFill>
              </a:rPr>
              <a:t>百发有戏？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003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424" y="1124744"/>
            <a:ext cx="6370637" cy="544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“百发有戏”是什么？</a:t>
            </a:r>
          </a:p>
        </p:txBody>
      </p:sp>
    </p:spTree>
    <p:extLst>
      <p:ext uri="{BB962C8B-B14F-4D97-AF65-F5344CB8AC3E}">
        <p14:creationId xmlns:p14="http://schemas.microsoft.com/office/powerpoint/2010/main" val="31145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普通消费者如何参与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pic>
        <p:nvPicPr>
          <p:cNvPr id="4103" name="Picture 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4"/>
          <a:stretch/>
        </p:blipFill>
        <p:spPr bwMode="auto">
          <a:xfrm>
            <a:off x="788571" y="1519813"/>
            <a:ext cx="5219624" cy="5015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660" y="1548375"/>
            <a:ext cx="5325545" cy="5014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631" y="1484784"/>
            <a:ext cx="5325545" cy="5014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矩形 4"/>
          <p:cNvSpPr/>
          <p:nvPr/>
        </p:nvSpPr>
        <p:spPr>
          <a:xfrm>
            <a:off x="6228184" y="2471198"/>
            <a:ext cx="2584383" cy="2541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800" b="1" dirty="0"/>
              <a:t>专属视频</a:t>
            </a:r>
            <a:r>
              <a:rPr lang="en-US" altLang="zh-CN" sz="2800" b="1" dirty="0"/>
              <a:t>9</a:t>
            </a:r>
            <a:r>
              <a:rPr lang="zh-CN" altLang="en-US" sz="2800" b="1" dirty="0"/>
              <a:t>个</a:t>
            </a:r>
          </a:p>
          <a:p>
            <a:pPr>
              <a:lnSpc>
                <a:spcPct val="200000"/>
              </a:lnSpc>
            </a:pPr>
            <a:r>
              <a:rPr lang="zh-CN" altLang="en-US" sz="2800" b="1" dirty="0"/>
              <a:t>电影票</a:t>
            </a:r>
            <a:r>
              <a:rPr lang="en-US" altLang="zh-CN" sz="2800" b="1" dirty="0"/>
              <a:t>240</a:t>
            </a:r>
            <a:r>
              <a:rPr lang="zh-CN" altLang="en-US" sz="2800" b="1" dirty="0"/>
              <a:t>张</a:t>
            </a:r>
          </a:p>
          <a:p>
            <a:pPr>
              <a:lnSpc>
                <a:spcPct val="200000"/>
              </a:lnSpc>
            </a:pPr>
            <a:r>
              <a:rPr lang="zh-CN" altLang="en-US" sz="2800" b="1" dirty="0"/>
              <a:t>电影</a:t>
            </a:r>
            <a:r>
              <a:rPr lang="zh-CN" altLang="en-US" sz="2800" b="1" dirty="0" smtClean="0"/>
              <a:t>卡</a:t>
            </a:r>
            <a:r>
              <a:rPr lang="en-US" altLang="zh-CN" sz="2800" b="1" dirty="0" smtClean="0"/>
              <a:t>10000</a:t>
            </a:r>
            <a:r>
              <a:rPr lang="zh-CN" altLang="en-US" sz="2800" b="1" dirty="0"/>
              <a:t>张</a:t>
            </a:r>
          </a:p>
        </p:txBody>
      </p:sp>
    </p:spTree>
    <p:extLst>
      <p:ext uri="{BB962C8B-B14F-4D97-AF65-F5344CB8AC3E}">
        <p14:creationId xmlns:p14="http://schemas.microsoft.com/office/powerpoint/2010/main" val="12499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0" r="11515"/>
          <a:stretch/>
        </p:blipFill>
        <p:spPr bwMode="auto">
          <a:xfrm>
            <a:off x="395536" y="1268760"/>
            <a:ext cx="3672408" cy="3267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普通消费者如何参与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067944" y="1604407"/>
            <a:ext cx="446449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 smtClean="0">
                <a:solidFill>
                  <a:srgbClr val="FF0000"/>
                </a:solidFill>
                <a:latin typeface="+mn-ea"/>
              </a:rPr>
              <a:t>“制片人权益章”</a:t>
            </a:r>
            <a:r>
              <a:rPr lang="zh-CN" altLang="en-US" sz="2400" dirty="0">
                <a:latin typeface="+mn-ea"/>
              </a:rPr>
              <a:t>可根据</a:t>
            </a:r>
            <a:r>
              <a:rPr lang="en-US" altLang="zh-CN" sz="2400" dirty="0">
                <a:latin typeface="+mn-ea"/>
              </a:rPr>
              <a:t>《</a:t>
            </a:r>
            <a:r>
              <a:rPr lang="zh-CN" altLang="en-US" sz="2400" dirty="0">
                <a:latin typeface="+mn-ea"/>
              </a:rPr>
              <a:t>黄金时代</a:t>
            </a:r>
            <a:r>
              <a:rPr lang="en-US" altLang="zh-CN" sz="2400" dirty="0">
                <a:latin typeface="+mn-ea"/>
              </a:rPr>
              <a:t>》</a:t>
            </a:r>
            <a:r>
              <a:rPr lang="zh-CN" altLang="en-US" sz="2400" dirty="0">
                <a:latin typeface="+mn-ea"/>
              </a:rPr>
              <a:t>电影票房情况获得不同级别的回馈，票房越高，潜在的权益回报越大</a:t>
            </a:r>
            <a:r>
              <a:rPr lang="zh-CN" altLang="en-US" sz="2400" dirty="0" smtClean="0">
                <a:latin typeface="+mn-ea"/>
              </a:rPr>
              <a:t>。</a:t>
            </a:r>
            <a:endParaRPr lang="zh-CN" altLang="en-US" sz="2400" dirty="0"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95536" y="4627002"/>
            <a:ext cx="813690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据悉，根据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《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黄金时代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》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电影票房情况，分为低于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2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亿元、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3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亿元、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4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亿元、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5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亿元、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6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亿元、高于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6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亿元，六个票房档，分别对应预期权益回报为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8%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、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9%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、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10%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、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11%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、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12%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、</a:t>
            </a:r>
            <a:r>
              <a:rPr lang="en-US" altLang="zh-CN" sz="2400" dirty="0">
                <a:solidFill>
                  <a:srgbClr val="000000"/>
                </a:solidFill>
                <a:latin typeface="宋体"/>
              </a:rPr>
              <a:t>16%</a:t>
            </a:r>
            <a:r>
              <a:rPr lang="zh-CN" altLang="en-US" sz="2400" dirty="0">
                <a:solidFill>
                  <a:srgbClr val="000000"/>
                </a:solidFill>
                <a:latin typeface="宋体"/>
              </a:rPr>
              <a:t>。</a:t>
            </a:r>
          </a:p>
        </p:txBody>
      </p:sp>
      <p:sp>
        <p:nvSpPr>
          <p:cNvPr id="10" name="圆角矩形 1"/>
          <p:cNvSpPr>
            <a:spLocks noChangeArrowheads="1"/>
          </p:cNvSpPr>
          <p:nvPr/>
        </p:nvSpPr>
        <p:spPr bwMode="auto">
          <a:xfrm>
            <a:off x="3995936" y="1604406"/>
            <a:ext cx="4680520" cy="2544674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1" name="圆角矩形 1"/>
          <p:cNvSpPr>
            <a:spLocks noChangeArrowheads="1"/>
          </p:cNvSpPr>
          <p:nvPr/>
        </p:nvSpPr>
        <p:spPr bwMode="auto">
          <a:xfrm>
            <a:off x="256828" y="4564045"/>
            <a:ext cx="8414320" cy="1889291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82482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8"/>
          <p:cNvGrpSpPr>
            <a:grpSpLocks/>
          </p:cNvGrpSpPr>
          <p:nvPr/>
        </p:nvGrpSpPr>
        <p:grpSpPr bwMode="auto">
          <a:xfrm>
            <a:off x="4842457" y="2412678"/>
            <a:ext cx="647700" cy="454025"/>
            <a:chOff x="4604" y="757"/>
            <a:chExt cx="408" cy="286"/>
          </a:xfrm>
        </p:grpSpPr>
        <p:sp>
          <p:nvSpPr>
            <p:cNvPr id="3" name="AutoShape 129"/>
            <p:cNvSpPr>
              <a:spLocks noChangeArrowheads="1"/>
            </p:cNvSpPr>
            <p:nvPr/>
          </p:nvSpPr>
          <p:spPr bwMode="auto">
            <a:xfrm>
              <a:off x="4785" y="847"/>
              <a:ext cx="227" cy="196"/>
            </a:xfrm>
            <a:prstGeom prst="hexagon">
              <a:avLst>
                <a:gd name="adj" fmla="val 28954"/>
                <a:gd name="vf" fmla="val 115470"/>
              </a:avLst>
            </a:prstGeom>
            <a:solidFill>
              <a:srgbClr val="0066FF">
                <a:alpha val="12157"/>
              </a:srgbClr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" name="AutoShape 130"/>
            <p:cNvSpPr>
              <a:spLocks noChangeArrowheads="1"/>
            </p:cNvSpPr>
            <p:nvPr/>
          </p:nvSpPr>
          <p:spPr bwMode="auto">
            <a:xfrm>
              <a:off x="4604" y="757"/>
              <a:ext cx="227" cy="196"/>
            </a:xfrm>
            <a:prstGeom prst="hexagon">
              <a:avLst>
                <a:gd name="adj" fmla="val 28954"/>
                <a:gd name="vf" fmla="val 115470"/>
              </a:avLst>
            </a:prstGeom>
            <a:solidFill>
              <a:srgbClr val="0066FF">
                <a:alpha val="52940"/>
              </a:srgbClr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" name="标题 1"/>
          <p:cNvSpPr txBox="1">
            <a:spLocks/>
          </p:cNvSpPr>
          <p:nvPr/>
        </p:nvSpPr>
        <p:spPr>
          <a:xfrm>
            <a:off x="2066528" y="197768"/>
            <a:ext cx="3513584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r>
              <a:rPr lang="zh-CN" altLang="en-US" sz="4000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endParaRPr lang="zh-CN" altLang="en-US" sz="4000" dirty="0">
              <a:solidFill>
                <a:schemeClr val="tx1"/>
              </a:solidFill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31714" y="476672"/>
            <a:ext cx="21595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>
                <a:solidFill>
                  <a:srgbClr val="FFC000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CONTENTS</a:t>
            </a:r>
            <a:endParaRPr lang="zh-CN" altLang="en-US" sz="2800" b="1" dirty="0">
              <a:solidFill>
                <a:srgbClr val="FFC000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202819" y="1599403"/>
            <a:ext cx="2317027" cy="853106"/>
            <a:chOff x="5535558" y="1311371"/>
            <a:chExt cx="2317027" cy="853106"/>
          </a:xfrm>
        </p:grpSpPr>
        <p:sp>
          <p:nvSpPr>
            <p:cNvPr id="8" name="TextBox 7"/>
            <p:cNvSpPr txBox="1"/>
            <p:nvPr/>
          </p:nvSpPr>
          <p:spPr>
            <a:xfrm>
              <a:off x="5620337" y="1311371"/>
              <a:ext cx="2232248" cy="841378"/>
            </a:xfrm>
            <a:prstGeom prst="roundRect">
              <a:avLst>
                <a:gd name="adj" fmla="val 8176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zh-CN" altLang="en-US" sz="2400" b="1" dirty="0" smtClean="0">
                  <a:latin typeface="微软雅黑" pitchFamily="34" charset="-122"/>
                  <a:ea typeface="微软雅黑" pitchFamily="34" charset="-122"/>
                </a:rPr>
                <a:t>消费金融</a:t>
              </a:r>
              <a:endParaRPr lang="zh-CN" altLang="en-US" sz="2400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5626508" y="1743788"/>
              <a:ext cx="0" cy="42068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流程图: 联系 9"/>
            <p:cNvSpPr/>
            <p:nvPr/>
          </p:nvSpPr>
          <p:spPr>
            <a:xfrm>
              <a:off x="5535558" y="1724471"/>
              <a:ext cx="169589" cy="169589"/>
            </a:xfrm>
            <a:prstGeom prst="flowChartConnector">
              <a:avLst/>
            </a:prstGeom>
            <a:solidFill>
              <a:srgbClr val="00B0F0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5632781" y="2152421"/>
              <a:ext cx="3213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5220072" y="2564904"/>
            <a:ext cx="2317027" cy="853106"/>
            <a:chOff x="5535558" y="1311371"/>
            <a:chExt cx="2317027" cy="853106"/>
          </a:xfrm>
        </p:grpSpPr>
        <p:sp>
          <p:nvSpPr>
            <p:cNvPr id="13" name="TextBox 12"/>
            <p:cNvSpPr txBox="1"/>
            <p:nvPr/>
          </p:nvSpPr>
          <p:spPr>
            <a:xfrm>
              <a:off x="5620337" y="1311371"/>
              <a:ext cx="2232248" cy="841378"/>
            </a:xfrm>
            <a:prstGeom prst="roundRect">
              <a:avLst>
                <a:gd name="adj" fmla="val 8176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zh-CN" altLang="en-US" sz="2400" b="1" dirty="0" smtClean="0">
                  <a:latin typeface="微软雅黑" pitchFamily="34" charset="-122"/>
                  <a:ea typeface="微软雅黑" pitchFamily="34" charset="-122"/>
                </a:rPr>
                <a:t>京东白条</a:t>
              </a:r>
              <a:endParaRPr lang="zh-CN" altLang="en-US" sz="2400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5626508" y="1743788"/>
              <a:ext cx="0" cy="42068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流程图: 联系 14"/>
            <p:cNvSpPr/>
            <p:nvPr/>
          </p:nvSpPr>
          <p:spPr>
            <a:xfrm>
              <a:off x="5535558" y="1724471"/>
              <a:ext cx="169589" cy="169589"/>
            </a:xfrm>
            <a:prstGeom prst="flowChartConnector">
              <a:avLst/>
            </a:prstGeom>
            <a:solidFill>
              <a:srgbClr val="FFC000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5632781" y="2148655"/>
              <a:ext cx="3213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>
          <a:xfrm>
            <a:off x="5220072" y="3562026"/>
            <a:ext cx="2317027" cy="853106"/>
            <a:chOff x="5535558" y="1311371"/>
            <a:chExt cx="2317027" cy="853106"/>
          </a:xfrm>
        </p:grpSpPr>
        <p:sp>
          <p:nvSpPr>
            <p:cNvPr id="18" name="TextBox 17"/>
            <p:cNvSpPr txBox="1"/>
            <p:nvPr/>
          </p:nvSpPr>
          <p:spPr>
            <a:xfrm>
              <a:off x="5620337" y="1311371"/>
              <a:ext cx="2232248" cy="841378"/>
            </a:xfrm>
            <a:prstGeom prst="roundRect">
              <a:avLst>
                <a:gd name="adj" fmla="val 8176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zh-CN" altLang="en-US" sz="2400" b="1" dirty="0" smtClean="0">
                  <a:latin typeface="微软雅黑" pitchFamily="34" charset="-122"/>
                  <a:ea typeface="微软雅黑" pitchFamily="34" charset="-122"/>
                </a:rPr>
                <a:t>天猫分期</a:t>
              </a:r>
              <a:endParaRPr lang="zh-CN" altLang="en-US" sz="2400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5626508" y="1743788"/>
              <a:ext cx="0" cy="42068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流程图: 联系 19"/>
            <p:cNvSpPr/>
            <p:nvPr/>
          </p:nvSpPr>
          <p:spPr>
            <a:xfrm>
              <a:off x="5535558" y="1724471"/>
              <a:ext cx="169589" cy="169589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5632781" y="2148655"/>
              <a:ext cx="3213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5220072" y="4592118"/>
            <a:ext cx="2317027" cy="853106"/>
            <a:chOff x="5535558" y="1311371"/>
            <a:chExt cx="2317027" cy="853106"/>
          </a:xfrm>
        </p:grpSpPr>
        <p:sp>
          <p:nvSpPr>
            <p:cNvPr id="23" name="TextBox 22"/>
            <p:cNvSpPr txBox="1"/>
            <p:nvPr/>
          </p:nvSpPr>
          <p:spPr>
            <a:xfrm>
              <a:off x="5620337" y="1311371"/>
              <a:ext cx="2232248" cy="841378"/>
            </a:xfrm>
            <a:prstGeom prst="roundRect">
              <a:avLst>
                <a:gd name="adj" fmla="val 8176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zh-CN" altLang="en-US" sz="2400" b="1" dirty="0" smtClean="0">
                  <a:latin typeface="微软雅黑" pitchFamily="34" charset="-122"/>
                  <a:ea typeface="微软雅黑" pitchFamily="34" charset="-122"/>
                </a:rPr>
                <a:t>百发有戏</a:t>
              </a:r>
              <a:endParaRPr lang="zh-CN" altLang="en-US" sz="2400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5626508" y="1743788"/>
              <a:ext cx="0" cy="42068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流程图: 联系 24"/>
            <p:cNvSpPr/>
            <p:nvPr/>
          </p:nvSpPr>
          <p:spPr>
            <a:xfrm>
              <a:off x="5535558" y="1724471"/>
              <a:ext cx="169589" cy="169589"/>
            </a:xfrm>
            <a:prstGeom prst="flowChartConnector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5632781" y="2148655"/>
              <a:ext cx="32132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0" name="AutoShape 26"/>
          <p:cNvSpPr>
            <a:spLocks noChangeArrowheads="1"/>
          </p:cNvSpPr>
          <p:nvPr/>
        </p:nvSpPr>
        <p:spPr bwMode="auto">
          <a:xfrm>
            <a:off x="4572000" y="4341986"/>
            <a:ext cx="360362" cy="311150"/>
          </a:xfrm>
          <a:prstGeom prst="hexagon">
            <a:avLst>
              <a:gd name="adj" fmla="val 28954"/>
              <a:gd name="vf" fmla="val 115470"/>
            </a:avLst>
          </a:prstGeom>
          <a:solidFill>
            <a:schemeClr val="bg1">
              <a:lumMod val="75000"/>
              <a:alpha val="14117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1" name="AutoShape 78"/>
          <p:cNvSpPr>
            <a:spLocks noChangeArrowheads="1"/>
          </p:cNvSpPr>
          <p:nvPr/>
        </p:nvSpPr>
        <p:spPr bwMode="auto">
          <a:xfrm>
            <a:off x="4859709" y="3671937"/>
            <a:ext cx="360363" cy="311150"/>
          </a:xfrm>
          <a:prstGeom prst="hexagon">
            <a:avLst>
              <a:gd name="adj" fmla="val 28954"/>
              <a:gd name="vf" fmla="val 115470"/>
            </a:avLst>
          </a:prstGeom>
          <a:solidFill>
            <a:srgbClr val="AAE600">
              <a:alpha val="14117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2" name="AutoShape 78"/>
          <p:cNvSpPr>
            <a:spLocks noChangeArrowheads="1"/>
          </p:cNvSpPr>
          <p:nvPr/>
        </p:nvSpPr>
        <p:spPr bwMode="auto">
          <a:xfrm>
            <a:off x="4355976" y="4990058"/>
            <a:ext cx="360363" cy="311150"/>
          </a:xfrm>
          <a:prstGeom prst="hexagon">
            <a:avLst>
              <a:gd name="adj" fmla="val 28954"/>
              <a:gd name="vf" fmla="val 115470"/>
            </a:avLst>
          </a:prstGeom>
          <a:solidFill>
            <a:srgbClr val="AAE600">
              <a:alpha val="34118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212" y="2978004"/>
            <a:ext cx="3967346" cy="2995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552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14374" y="24475"/>
            <a:ext cx="6764337" cy="926356"/>
          </a:xfrm>
        </p:spPr>
        <p:txBody>
          <a:bodyPr/>
          <a:lstStyle/>
          <a:p>
            <a:r>
              <a:rPr lang="en-US" altLang="zh-CN" dirty="0" smtClean="0"/>
              <a:t>“</a:t>
            </a:r>
            <a:r>
              <a:rPr lang="zh-CN" altLang="en-US" dirty="0" smtClean="0"/>
              <a:t>娱乐宝”</a:t>
            </a:r>
            <a:r>
              <a:rPr lang="en-US" altLang="zh-CN" dirty="0" smtClean="0"/>
              <a:t>VS</a:t>
            </a:r>
            <a:r>
              <a:rPr lang="zh-CN" altLang="en-US" dirty="0"/>
              <a:t>“百发有戏”</a:t>
            </a:r>
          </a:p>
        </p:txBody>
      </p:sp>
      <p:sp>
        <p:nvSpPr>
          <p:cNvPr id="11" name="矩形 10"/>
          <p:cNvSpPr/>
          <p:nvPr/>
        </p:nvSpPr>
        <p:spPr>
          <a:xfrm>
            <a:off x="-3809" y="1053644"/>
            <a:ext cx="4283968" cy="58089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283968" y="1053644"/>
            <a:ext cx="4860032" cy="58043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" y="2154923"/>
            <a:ext cx="442798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400" dirty="0">
                <a:latin typeface="+mj-ea"/>
                <a:ea typeface="+mj-ea"/>
              </a:rPr>
              <a:t>预期</a:t>
            </a:r>
            <a:r>
              <a:rPr lang="en-US" altLang="zh-CN" sz="2400" dirty="0">
                <a:latin typeface="+mj-ea"/>
                <a:ea typeface="+mj-ea"/>
              </a:rPr>
              <a:t>7%</a:t>
            </a:r>
            <a:r>
              <a:rPr lang="zh-CN" altLang="en-US" sz="2400" dirty="0">
                <a:latin typeface="+mj-ea"/>
                <a:ea typeface="+mj-ea"/>
              </a:rPr>
              <a:t>的收益；</a:t>
            </a:r>
            <a:endParaRPr lang="en-US" altLang="zh-CN" sz="2400" dirty="0">
              <a:latin typeface="+mj-ea"/>
              <a:ea typeface="+mj-ea"/>
            </a:endParaRPr>
          </a:p>
          <a:p>
            <a:pPr algn="r">
              <a:lnSpc>
                <a:spcPct val="150000"/>
              </a:lnSpc>
            </a:pPr>
            <a:r>
              <a:rPr lang="zh-CN" altLang="en-US" sz="2400" dirty="0" smtClean="0">
                <a:latin typeface="+mj-ea"/>
                <a:ea typeface="+mj-ea"/>
              </a:rPr>
              <a:t>最低</a:t>
            </a:r>
            <a:r>
              <a:rPr lang="en-US" altLang="zh-CN" sz="2400" dirty="0">
                <a:latin typeface="+mj-ea"/>
                <a:ea typeface="+mj-ea"/>
              </a:rPr>
              <a:t>100</a:t>
            </a:r>
            <a:r>
              <a:rPr lang="zh-CN" altLang="en-US" sz="2400" dirty="0" smtClean="0">
                <a:latin typeface="+mj-ea"/>
                <a:ea typeface="+mj-ea"/>
              </a:rPr>
              <a:t>元参与</a:t>
            </a:r>
            <a:r>
              <a:rPr lang="zh-CN" altLang="en-US" sz="2400" dirty="0">
                <a:latin typeface="+mj-ea"/>
                <a:ea typeface="+mj-ea"/>
              </a:rPr>
              <a:t>电影</a:t>
            </a:r>
            <a:r>
              <a:rPr lang="zh-CN" altLang="en-US" sz="2400" dirty="0" smtClean="0">
                <a:latin typeface="+mj-ea"/>
                <a:ea typeface="+mj-ea"/>
              </a:rPr>
              <a:t>投资；</a:t>
            </a:r>
            <a:endParaRPr lang="en-US" altLang="zh-CN" sz="2400" dirty="0" smtClean="0">
              <a:latin typeface="+mj-ea"/>
              <a:ea typeface="+mj-ea"/>
            </a:endParaRPr>
          </a:p>
          <a:p>
            <a:pPr algn="r">
              <a:lnSpc>
                <a:spcPct val="150000"/>
              </a:lnSpc>
            </a:pPr>
            <a:r>
              <a:rPr lang="zh-CN" altLang="en-US" sz="2400" dirty="0" smtClean="0">
                <a:latin typeface="+mj-ea"/>
                <a:ea typeface="+mj-ea"/>
              </a:rPr>
              <a:t>剧组</a:t>
            </a:r>
            <a:r>
              <a:rPr lang="zh-CN" altLang="en-US" sz="2400" dirty="0">
                <a:latin typeface="+mj-ea"/>
                <a:ea typeface="+mj-ea"/>
              </a:rPr>
              <a:t>探班、亲临明星见面</a:t>
            </a:r>
            <a:r>
              <a:rPr lang="zh-CN" altLang="en-US" sz="2400" dirty="0" smtClean="0">
                <a:latin typeface="+mj-ea"/>
                <a:ea typeface="+mj-ea"/>
              </a:rPr>
              <a:t>会等。</a:t>
            </a:r>
            <a:endParaRPr lang="zh-CN" altLang="en-US" sz="2400" dirty="0">
              <a:latin typeface="+mj-ea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9512" y="4316903"/>
            <a:ext cx="345638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+mj-ea"/>
                <a:ea typeface="+mj-ea"/>
              </a:rPr>
              <a:t>投资</a:t>
            </a:r>
            <a:r>
              <a:rPr lang="zh-CN" altLang="en-US" sz="2400" dirty="0">
                <a:latin typeface="+mj-ea"/>
                <a:ea typeface="+mj-ea"/>
              </a:rPr>
              <a:t>连结型</a:t>
            </a: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保险产品</a:t>
            </a:r>
            <a:r>
              <a:rPr lang="zh-CN" altLang="en-US" sz="2400" dirty="0" smtClean="0">
                <a:latin typeface="+mj-ea"/>
                <a:ea typeface="+mj-ea"/>
              </a:rPr>
              <a:t>，</a:t>
            </a:r>
            <a:endParaRPr lang="en-US" altLang="zh-CN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“投连险”、“分红险”</a:t>
            </a:r>
            <a:endParaRPr lang="en-US" altLang="zh-CN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+mj-ea"/>
                <a:ea typeface="+mj-ea"/>
              </a:rPr>
              <a:t>用户</a:t>
            </a:r>
            <a:r>
              <a:rPr lang="zh-CN" altLang="en-US" sz="2400" dirty="0">
                <a:latin typeface="+mj-ea"/>
                <a:ea typeface="+mj-ea"/>
              </a:rPr>
              <a:t>通过</a:t>
            </a:r>
            <a:r>
              <a:rPr lang="zh-CN" altLang="en-US" sz="2400" dirty="0" smtClean="0">
                <a:latin typeface="+mj-ea"/>
                <a:ea typeface="+mj-ea"/>
              </a:rPr>
              <a:t>投资保险</a:t>
            </a:r>
            <a:r>
              <a:rPr lang="zh-CN" altLang="en-US" sz="2400" dirty="0">
                <a:latin typeface="+mj-ea"/>
                <a:ea typeface="+mj-ea"/>
              </a:rPr>
              <a:t>产品间接投资了电影。</a:t>
            </a:r>
          </a:p>
        </p:txBody>
      </p:sp>
      <p:sp>
        <p:nvSpPr>
          <p:cNvPr id="14" name="矩形 13"/>
          <p:cNvSpPr/>
          <p:nvPr/>
        </p:nvSpPr>
        <p:spPr>
          <a:xfrm>
            <a:off x="4896543" y="4428112"/>
            <a:ext cx="363589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+mj-ea"/>
                <a:ea typeface="+mj-ea"/>
              </a:rPr>
              <a:t>“</a:t>
            </a:r>
            <a:r>
              <a:rPr lang="zh-CN" altLang="en-US" sz="2400" dirty="0" smtClean="0">
                <a:solidFill>
                  <a:srgbClr val="FF0000"/>
                </a:solidFill>
                <a:latin typeface="+mj-ea"/>
                <a:ea typeface="+mj-ea"/>
              </a:rPr>
              <a:t>消费金融</a:t>
            </a:r>
            <a:r>
              <a:rPr lang="zh-CN" altLang="en-US" sz="2400" dirty="0" smtClean="0">
                <a:latin typeface="+mj-ea"/>
                <a:ea typeface="+mj-ea"/>
              </a:rPr>
              <a:t>”</a:t>
            </a:r>
            <a:r>
              <a:rPr lang="zh-CN" altLang="en-US" sz="2400" dirty="0">
                <a:latin typeface="+mj-ea"/>
                <a:ea typeface="+mj-ea"/>
              </a:rPr>
              <a:t>类产品</a:t>
            </a:r>
            <a:r>
              <a:rPr lang="zh-CN" altLang="en-US" sz="2400" dirty="0" smtClean="0">
                <a:latin typeface="+mj-ea"/>
                <a:ea typeface="+mj-ea"/>
              </a:rPr>
              <a:t>，</a:t>
            </a:r>
            <a:endParaRPr lang="en-US" altLang="zh-CN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+mj-ea"/>
                <a:ea typeface="+mj-ea"/>
              </a:rPr>
              <a:t>  侧重电影消费</a:t>
            </a:r>
            <a:r>
              <a:rPr lang="zh-CN" altLang="en-US" sz="2400" dirty="0">
                <a:latin typeface="+mj-ea"/>
                <a:ea typeface="+mj-ea"/>
              </a:rPr>
              <a:t>端</a:t>
            </a:r>
            <a:r>
              <a:rPr lang="zh-CN" altLang="en-US" sz="2400" dirty="0" smtClean="0">
                <a:latin typeface="+mj-ea"/>
                <a:ea typeface="+mj-ea"/>
              </a:rPr>
              <a:t>，</a:t>
            </a:r>
            <a:endParaRPr lang="en-US" altLang="zh-CN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+mj-ea"/>
                <a:ea typeface="+mj-ea"/>
              </a:rPr>
              <a:t>  票房</a:t>
            </a:r>
            <a:r>
              <a:rPr lang="zh-CN" altLang="en-US" sz="2400" dirty="0">
                <a:latin typeface="+mj-ea"/>
                <a:ea typeface="+mj-ea"/>
              </a:rPr>
              <a:t>越高，收益越高。</a:t>
            </a:r>
          </a:p>
        </p:txBody>
      </p:sp>
      <p:sp>
        <p:nvSpPr>
          <p:cNvPr id="15" name="矩形 14"/>
          <p:cNvSpPr/>
          <p:nvPr/>
        </p:nvSpPr>
        <p:spPr>
          <a:xfrm>
            <a:off x="4427984" y="2178730"/>
            <a:ext cx="471601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+mj-ea"/>
                <a:ea typeface="+mj-ea"/>
              </a:rPr>
              <a:t>预期收益率为</a:t>
            </a:r>
            <a:r>
              <a:rPr lang="en-US" altLang="zh-CN" sz="2400" dirty="0">
                <a:latin typeface="+mj-ea"/>
                <a:ea typeface="+mj-ea"/>
              </a:rPr>
              <a:t>8</a:t>
            </a:r>
            <a:r>
              <a:rPr lang="zh-CN" altLang="en-US" sz="2400" dirty="0">
                <a:latin typeface="+mj-ea"/>
                <a:ea typeface="+mj-ea"/>
              </a:rPr>
              <a:t>％至</a:t>
            </a:r>
            <a:r>
              <a:rPr lang="en-US" altLang="zh-CN" sz="2400" dirty="0">
                <a:latin typeface="+mj-ea"/>
                <a:ea typeface="+mj-ea"/>
              </a:rPr>
              <a:t>16</a:t>
            </a:r>
            <a:r>
              <a:rPr lang="zh-CN" altLang="en-US" sz="2400" dirty="0">
                <a:latin typeface="+mj-ea"/>
                <a:ea typeface="+mj-ea"/>
              </a:rPr>
              <a:t>％；</a:t>
            </a:r>
            <a:endParaRPr lang="en-US" altLang="zh-CN" sz="2400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+mj-ea"/>
                <a:ea typeface="+mj-ea"/>
              </a:rPr>
              <a:t>至少</a:t>
            </a:r>
            <a:r>
              <a:rPr lang="en-US" altLang="zh-CN" sz="2400" dirty="0">
                <a:latin typeface="+mj-ea"/>
                <a:ea typeface="+mj-ea"/>
              </a:rPr>
              <a:t>10</a:t>
            </a:r>
            <a:r>
              <a:rPr lang="zh-CN" altLang="en-US" sz="2400" dirty="0" smtClean="0">
                <a:latin typeface="+mj-ea"/>
                <a:ea typeface="+mj-ea"/>
              </a:rPr>
              <a:t>元投资</a:t>
            </a:r>
            <a:r>
              <a:rPr lang="en-US" altLang="zh-CN" sz="2400" dirty="0" smtClean="0">
                <a:latin typeface="+mj-ea"/>
                <a:ea typeface="+mj-ea"/>
              </a:rPr>
              <a:t>《</a:t>
            </a:r>
            <a:r>
              <a:rPr lang="zh-CN" altLang="en-US" sz="2400" dirty="0">
                <a:latin typeface="+mj-ea"/>
                <a:ea typeface="+mj-ea"/>
              </a:rPr>
              <a:t>黄金时代</a:t>
            </a:r>
            <a:r>
              <a:rPr lang="en-US" altLang="zh-CN" sz="2400" dirty="0" smtClean="0">
                <a:latin typeface="+mj-ea"/>
                <a:ea typeface="+mj-ea"/>
              </a:rPr>
              <a:t>》</a:t>
            </a:r>
            <a:r>
              <a:rPr lang="zh-CN" altLang="en-US" sz="2400" dirty="0" smtClean="0">
                <a:latin typeface="+mj-ea"/>
                <a:ea typeface="+mj-ea"/>
              </a:rPr>
              <a:t>；</a:t>
            </a:r>
            <a:endParaRPr lang="en-US" altLang="zh-CN" sz="24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+mj-ea"/>
                <a:ea typeface="+mj-ea"/>
              </a:rPr>
              <a:t>明星</a:t>
            </a:r>
            <a:r>
              <a:rPr lang="zh-CN" altLang="en-US" sz="2400" dirty="0">
                <a:latin typeface="+mj-ea"/>
                <a:ea typeface="+mj-ea"/>
              </a:rPr>
              <a:t>专属感谢视频</a:t>
            </a:r>
            <a:r>
              <a:rPr lang="zh-CN" altLang="en-US" sz="2400" dirty="0" smtClean="0">
                <a:latin typeface="+mj-ea"/>
                <a:ea typeface="+mj-ea"/>
              </a:rPr>
              <a:t>、庆功晚宴等。</a:t>
            </a:r>
            <a:endParaRPr lang="zh-CN" altLang="en-US" sz="2400" dirty="0">
              <a:latin typeface="+mj-ea"/>
              <a:ea typeface="+mj-ea"/>
            </a:endParaRPr>
          </a:p>
        </p:txBody>
      </p:sp>
      <p:sp>
        <p:nvSpPr>
          <p:cNvPr id="18" name="圆角矩形 1"/>
          <p:cNvSpPr>
            <a:spLocks noChangeArrowheads="1"/>
          </p:cNvSpPr>
          <p:nvPr/>
        </p:nvSpPr>
        <p:spPr bwMode="auto">
          <a:xfrm>
            <a:off x="179512" y="4194953"/>
            <a:ext cx="3456384" cy="2430274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" name="圆角矩形 1"/>
          <p:cNvSpPr>
            <a:spLocks noChangeArrowheads="1"/>
          </p:cNvSpPr>
          <p:nvPr/>
        </p:nvSpPr>
        <p:spPr bwMode="auto">
          <a:xfrm>
            <a:off x="5004047" y="4183018"/>
            <a:ext cx="3528393" cy="2430274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" name="云形 19"/>
          <p:cNvSpPr/>
          <p:nvPr/>
        </p:nvSpPr>
        <p:spPr>
          <a:xfrm>
            <a:off x="3452067" y="4798093"/>
            <a:ext cx="1656184" cy="1223994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812107" y="4971824"/>
            <a:ext cx="1080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FF0000"/>
                </a:solidFill>
              </a:rPr>
              <a:t>VS</a:t>
            </a:r>
            <a:endParaRPr lang="zh-CN" altLang="en-US" sz="4800" b="1" dirty="0">
              <a:solidFill>
                <a:srgbClr val="FF0000"/>
              </a:solidFill>
            </a:endParaRPr>
          </a:p>
        </p:txBody>
      </p:sp>
      <p:sp>
        <p:nvSpPr>
          <p:cNvPr id="22" name="圆角矩形 1"/>
          <p:cNvSpPr>
            <a:spLocks noChangeArrowheads="1"/>
          </p:cNvSpPr>
          <p:nvPr/>
        </p:nvSpPr>
        <p:spPr bwMode="auto">
          <a:xfrm>
            <a:off x="11967" y="2154923"/>
            <a:ext cx="9132033" cy="1778133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" t="662" r="1218" b="61536"/>
          <a:stretch/>
        </p:blipFill>
        <p:spPr bwMode="auto">
          <a:xfrm>
            <a:off x="4280158" y="1049275"/>
            <a:ext cx="4863841" cy="1009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3" b="25596"/>
          <a:stretch/>
        </p:blipFill>
        <p:spPr bwMode="auto">
          <a:xfrm>
            <a:off x="-3809" y="1053644"/>
            <a:ext cx="4287777" cy="1004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1279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0" grpId="0"/>
      <p:bldP spid="13" grpId="0"/>
      <p:bldP spid="14" grpId="0"/>
      <p:bldP spid="15" grpId="0"/>
      <p:bldP spid="18" grpId="0" animBg="1"/>
      <p:bldP spid="19" grpId="0" animBg="1"/>
      <p:bldP spid="20" grpId="0" animBg="1"/>
      <p:bldP spid="16" grpId="0"/>
      <p:bldP spid="2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"/>
          <p:cNvSpPr>
            <a:spLocks noChangeArrowheads="1"/>
          </p:cNvSpPr>
          <p:nvPr/>
        </p:nvSpPr>
        <p:spPr bwMode="auto">
          <a:xfrm>
            <a:off x="611560" y="1412776"/>
            <a:ext cx="7884368" cy="4320480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重塑消费金融新模式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827584" y="1574790"/>
            <a:ext cx="766834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百发</a:t>
            </a:r>
            <a:r>
              <a:rPr lang="zh-CN" altLang="en-US" sz="2400" dirty="0" smtClean="0"/>
              <a:t>有戏并</a:t>
            </a:r>
            <a:r>
              <a:rPr lang="zh-CN" altLang="en-US" sz="2400" dirty="0"/>
              <a:t>不只是将百度当作一个渠道，而是创造了一个全新的投资模式</a:t>
            </a:r>
            <a:r>
              <a:rPr lang="zh-CN" altLang="en-US" sz="2400" dirty="0" smtClean="0"/>
              <a:t>：一切</a:t>
            </a:r>
            <a:r>
              <a:rPr lang="zh-CN" altLang="en-US" sz="2400" dirty="0"/>
              <a:t>消费都是投资，一切投资都是</a:t>
            </a:r>
            <a:r>
              <a:rPr lang="zh-CN" altLang="en-US" sz="2400" dirty="0" smtClean="0"/>
              <a:t>消费；</a:t>
            </a:r>
            <a:endParaRPr lang="en-US" altLang="zh-CN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 smtClean="0"/>
              <a:t>行业</a:t>
            </a:r>
            <a:r>
              <a:rPr lang="zh-CN" altLang="en-US" sz="2400" dirty="0"/>
              <a:t>融合</a:t>
            </a:r>
            <a:r>
              <a:rPr lang="zh-CN" altLang="en-US" sz="2400" dirty="0" smtClean="0"/>
              <a:t>：</a:t>
            </a:r>
            <a:r>
              <a:rPr lang="zh-CN" altLang="en-US" sz="2400" dirty="0"/>
              <a:t>互联网、影视、金融，三方合作即可以形成影视的商业闭环，有用户，有内容，还可能有</a:t>
            </a:r>
            <a:r>
              <a:rPr lang="zh-CN" altLang="en-US" sz="2400" dirty="0" smtClean="0"/>
              <a:t>回馈；</a:t>
            </a:r>
            <a:endParaRPr lang="en-US" altLang="zh-CN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 smtClean="0"/>
              <a:t>互联网</a:t>
            </a:r>
            <a:r>
              <a:rPr lang="zh-CN" altLang="en-US" sz="2400" dirty="0"/>
              <a:t>企业和金融企业一起去</a:t>
            </a:r>
            <a:r>
              <a:rPr lang="zh-CN" altLang="en-US" sz="2400" dirty="0" smtClean="0"/>
              <a:t>服务传统</a:t>
            </a:r>
            <a:r>
              <a:rPr lang="zh-CN" altLang="en-US" sz="2400" dirty="0"/>
              <a:t>行业，参与实体经济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84"/>
          <a:stretch/>
        </p:blipFill>
        <p:spPr bwMode="auto">
          <a:xfrm>
            <a:off x="5868144" y="4967701"/>
            <a:ext cx="2627784" cy="189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728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27584" y="1628800"/>
            <a:ext cx="77768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 smtClean="0"/>
              <a:t>百</a:t>
            </a:r>
            <a:r>
              <a:rPr lang="zh-CN" altLang="en-US" sz="2400" dirty="0"/>
              <a:t>度提供大数据、大流量、云平台、海量网友需求等资源</a:t>
            </a:r>
            <a:r>
              <a:rPr lang="zh-CN" altLang="en-US" sz="2400" dirty="0" smtClean="0"/>
              <a:t>，</a:t>
            </a:r>
            <a:endParaRPr lang="en-US" altLang="zh-CN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 smtClean="0"/>
              <a:t>中</a:t>
            </a:r>
            <a:r>
              <a:rPr lang="zh-CN" altLang="en-US" sz="2400" dirty="0"/>
              <a:t>影致力于提供最好的影视作品</a:t>
            </a:r>
            <a:r>
              <a:rPr lang="zh-CN" altLang="en-US" sz="2400" dirty="0" smtClean="0"/>
              <a:t>，</a:t>
            </a:r>
            <a:endParaRPr lang="en-US" altLang="zh-CN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 smtClean="0"/>
              <a:t>中</a:t>
            </a:r>
            <a:r>
              <a:rPr lang="zh-CN" altLang="en-US" sz="2400" dirty="0"/>
              <a:t>信信托则在资金运用和监管发挥专业优势，保障消费者消费权益的实现</a:t>
            </a:r>
            <a:r>
              <a:rPr lang="zh-CN" altLang="en-US" sz="2400" dirty="0" smtClean="0"/>
              <a:t>，</a:t>
            </a:r>
            <a:endParaRPr lang="en-US" altLang="zh-CN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 smtClean="0"/>
              <a:t>德</a:t>
            </a:r>
            <a:r>
              <a:rPr lang="zh-CN" altLang="en-US" sz="2400" dirty="0"/>
              <a:t>恒律所的加盟，则让“百发有戏”更有法律保障。</a:t>
            </a:r>
          </a:p>
        </p:txBody>
      </p:sp>
      <p:sp>
        <p:nvSpPr>
          <p:cNvPr id="3" name="圆角矩形 1"/>
          <p:cNvSpPr>
            <a:spLocks noChangeArrowheads="1"/>
          </p:cNvSpPr>
          <p:nvPr/>
        </p:nvSpPr>
        <p:spPr bwMode="auto">
          <a:xfrm>
            <a:off x="611560" y="1412776"/>
            <a:ext cx="7884368" cy="4320480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84"/>
          <a:stretch/>
        </p:blipFill>
        <p:spPr bwMode="auto">
          <a:xfrm>
            <a:off x="5868144" y="4967701"/>
            <a:ext cx="2627784" cy="189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重塑消费金融新模式</a:t>
            </a:r>
          </a:p>
        </p:txBody>
      </p:sp>
    </p:spTree>
    <p:extLst>
      <p:ext uri="{BB962C8B-B14F-4D97-AF65-F5344CB8AC3E}">
        <p14:creationId xmlns:p14="http://schemas.microsoft.com/office/powerpoint/2010/main" val="1896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引领更多消费金融进入</a:t>
            </a:r>
            <a:r>
              <a:rPr lang="zh-CN" altLang="en-US" dirty="0" smtClean="0"/>
              <a:t>行业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32238" y="1700808"/>
            <a:ext cx="795618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       消费</a:t>
            </a:r>
            <a:r>
              <a:rPr lang="zh-CN" altLang="en-US" sz="2400" dirty="0"/>
              <a:t>金融是百度金融未来发展的重要战略方向，理论上该金融模式适用于各个传统产业，并有可能使金融服务实体产业的能力产生本质裂变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401" y="3819319"/>
            <a:ext cx="3298015" cy="2490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899592" y="3928988"/>
            <a:ext cx="3600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</a:rPr>
              <a:t>百度消费金融板块还将向</a:t>
            </a:r>
            <a:r>
              <a:rPr lang="zh-CN" altLang="en-US" sz="2400" dirty="0">
                <a:solidFill>
                  <a:srgbClr val="FF0000"/>
                </a:solidFill>
              </a:rPr>
              <a:t>游戏领域、农业领域、科技领域、教育领域和医疗领域</a:t>
            </a:r>
            <a:r>
              <a:rPr lang="zh-CN" altLang="en-US" sz="2400" dirty="0">
                <a:solidFill>
                  <a:srgbClr val="000000"/>
                </a:solidFill>
              </a:rPr>
              <a:t>等方面延展。</a:t>
            </a:r>
          </a:p>
        </p:txBody>
      </p:sp>
      <p:sp>
        <p:nvSpPr>
          <p:cNvPr id="7" name="对角圆角矩形 6"/>
          <p:cNvSpPr/>
          <p:nvPr/>
        </p:nvSpPr>
        <p:spPr bwMode="auto">
          <a:xfrm>
            <a:off x="633983" y="3789040"/>
            <a:ext cx="4010025" cy="2556614"/>
          </a:xfrm>
          <a:prstGeom prst="round2DiagRect">
            <a:avLst/>
          </a:prstGeom>
          <a:noFill/>
          <a:ln w="19050" cap="flat" cmpd="sng" algn="ctr">
            <a:solidFill>
              <a:srgbClr val="BBE0E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832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382500" cy="689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166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67283" y="2609036"/>
            <a:ext cx="400943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66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谢谢大家</a:t>
            </a:r>
            <a:r>
              <a:rPr lang="en-US" altLang="zh-CN" sz="66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!</a:t>
            </a:r>
            <a:endParaRPr lang="zh-CN" altLang="en-US" sz="66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039840" y="5013176"/>
            <a:ext cx="26799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 smtClean="0"/>
              <a:t>www.whieb.com</a:t>
            </a:r>
          </a:p>
        </p:txBody>
      </p:sp>
      <p:sp>
        <p:nvSpPr>
          <p:cNvPr id="5" name="矩形 2"/>
          <p:cNvSpPr>
            <a:spLocks noChangeArrowheads="1"/>
          </p:cNvSpPr>
          <p:nvPr/>
        </p:nvSpPr>
        <p:spPr bwMode="auto">
          <a:xfrm>
            <a:off x="2419350" y="5569421"/>
            <a:ext cx="41338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 sz="2800">
                <a:latin typeface="华文行楷" pitchFamily="2" charset="-122"/>
                <a:ea typeface="华文行楷" pitchFamily="2" charset="-122"/>
              </a:rPr>
              <a:t>电子商务与智能服务中心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98158" y="3682180"/>
            <a:ext cx="1661674" cy="523220"/>
          </a:xfrm>
          <a:prstGeom prst="rect">
            <a:avLst/>
          </a:prstGeom>
          <a:solidFill>
            <a:srgbClr val="0070C0"/>
          </a:solidFill>
          <a:ln w="12700"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消费金融</a:t>
            </a:r>
            <a:endParaRPr lang="zh-CN" altLang="en-US" sz="280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214966" y="2876885"/>
            <a:ext cx="0" cy="1613042"/>
          </a:xfrm>
          <a:prstGeom prst="line">
            <a:avLst/>
          </a:prstGeom>
          <a:ln w="3175">
            <a:solidFill>
              <a:srgbClr val="DDDDD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467544" y="3549537"/>
            <a:ext cx="2382678" cy="0"/>
          </a:xfrm>
          <a:prstGeom prst="line">
            <a:avLst/>
          </a:prstGeom>
          <a:ln w="3175">
            <a:solidFill>
              <a:srgbClr val="DDDD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-966202" y="432372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70C0"/>
                </a:solidFill>
              </a:rPr>
              <a:t>&gt;&gt;&gt;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916832"/>
            <a:ext cx="74910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 smtClean="0">
                <a:solidFill>
                  <a:srgbClr val="969696"/>
                </a:solidFill>
                <a:latin typeface="Serif Black" pitchFamily="2" charset="0"/>
                <a:ea typeface="DFKai-SB" pitchFamily="65" charset="-120"/>
              </a:rPr>
              <a:t>1</a:t>
            </a:r>
            <a:endParaRPr lang="zh-CN" altLang="en-US" sz="13800" dirty="0">
              <a:solidFill>
                <a:srgbClr val="969696"/>
              </a:solidFill>
              <a:latin typeface="Serif Black" pitchFamily="2" charset="0"/>
              <a:ea typeface="DFKai-SB" pitchFamily="65" charset="-12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-2484784" y="3549537"/>
            <a:ext cx="2382678" cy="0"/>
          </a:xfrm>
          <a:prstGeom prst="line">
            <a:avLst/>
          </a:prstGeom>
          <a:ln w="31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864724" y="-2113266"/>
            <a:ext cx="0" cy="2085882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851920" y="2060848"/>
            <a:ext cx="4493538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中国消费金融产业高速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增长</a:t>
            </a:r>
            <a:endParaRPr lang="en-US" altLang="zh-CN" sz="24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互联网</a:t>
            </a:r>
            <a:r>
              <a:rPr lang="zh-CN" altLang="en-US" sz="2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消费金融产业交易规模</a:t>
            </a:r>
            <a:endParaRPr lang="en-US" altLang="zh-CN" sz="24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电商生态企业进入消费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金融市场</a:t>
            </a: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707904" y="2222862"/>
            <a:ext cx="0" cy="2646298"/>
          </a:xfrm>
          <a:prstGeom prst="line">
            <a:avLst/>
          </a:prstGeom>
          <a:ln w="3175">
            <a:solidFill>
              <a:srgbClr val="0099F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19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3 -3.95062E-6 L -0.0033 0.90957 " pathEditMode="relative" rAng="0" ptsTypes="AA">
                                          <p:cBhvr>
                                            <p:cTn id="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546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0 L 0.46285 0.00111 " pathEditMode="relative" rAng="0" ptsTypes="AA">
                                          <p:cBhvr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142" y="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42" presetClass="path" presetSubtype="0" fill="hold" grpId="0" nodeType="after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2.22222E-6 L 0.43698 0.00389 " pathEditMode="relative" rAng="0" ptsTypes="AA" p14:bounceEnd="64000">
                                          <p:cBhvr>
                                            <p:cTn id="1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1840" y="19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1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4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5" grpId="0"/>
          <p:bldP spid="6" grpId="0"/>
          <p:bldP spid="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3 -3.95062E-6 L -0.0033 0.90957 " pathEditMode="relative" rAng="0" ptsTypes="AA">
                                          <p:cBhvr>
                                            <p:cTn id="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4546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0 L 0.46285 0.00111 " pathEditMode="relative" rAng="0" ptsTypes="AA">
                                          <p:cBhvr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142" y="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42" presetClass="pat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2.22222E-6 L 0.43698 0.00389 " pathEditMode="relative" rAng="0" ptsTypes="AA">
                                          <p:cBhvr>
                                            <p:cTn id="1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1840" y="19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1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4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5" grpId="0"/>
          <p:bldP spid="6" grpId="0"/>
          <p:bldP spid="9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039" y="1057244"/>
            <a:ext cx="6209305" cy="5828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中国消费金融产业高速</a:t>
            </a:r>
            <a:r>
              <a:rPr lang="zh-CN" altLang="en-US" dirty="0" smtClean="0"/>
              <a:t>增长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5976156" y="1988840"/>
            <a:ext cx="468052" cy="39604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56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互联网消费金融产业交易</a:t>
            </a:r>
            <a:r>
              <a:rPr lang="zh-CN" altLang="en-US" dirty="0" smtClean="0"/>
              <a:t>规模</a:t>
            </a:r>
            <a:endParaRPr lang="zh-CN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052736"/>
            <a:ext cx="6770573" cy="5805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4500902" y="1772816"/>
            <a:ext cx="719170" cy="41764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930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电商生态企业进入消费</a:t>
            </a:r>
            <a:r>
              <a:rPr lang="zh-CN" altLang="en-US" dirty="0" smtClean="0"/>
              <a:t>金融市场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95536" y="2086104"/>
            <a:ext cx="8424936" cy="3669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en-US" altLang="zh-CN" sz="2400" dirty="0"/>
              <a:t>2</a:t>
            </a:r>
            <a:r>
              <a:rPr lang="zh-CN" altLang="en-US" sz="2400" dirty="0"/>
              <a:t>月</a:t>
            </a:r>
            <a:r>
              <a:rPr lang="en-US" altLang="zh-CN" sz="2400" dirty="0"/>
              <a:t>13</a:t>
            </a:r>
            <a:r>
              <a:rPr lang="zh-CN" altLang="en-US" sz="2400" dirty="0"/>
              <a:t>日</a:t>
            </a:r>
            <a:r>
              <a:rPr lang="zh-CN" altLang="en-US" sz="2400" dirty="0" smtClean="0"/>
              <a:t>，京东推面向</a:t>
            </a:r>
            <a:r>
              <a:rPr lang="zh-CN" altLang="en-US" sz="2400" dirty="0"/>
              <a:t>消费者的信用支付</a:t>
            </a:r>
            <a:r>
              <a:rPr lang="zh-CN" altLang="en-US" sz="2400" dirty="0" smtClean="0"/>
              <a:t>产品</a:t>
            </a:r>
            <a:r>
              <a:rPr lang="zh-CN" altLang="en-US" sz="2400" dirty="0" smtClean="0">
                <a:solidFill>
                  <a:srgbClr val="FF0000"/>
                </a:solidFill>
              </a:rPr>
              <a:t> “京东白条”</a:t>
            </a:r>
            <a:endParaRPr lang="en-US" altLang="zh-CN" sz="2400" dirty="0" smtClean="0"/>
          </a:p>
          <a:p>
            <a:pPr marL="342900" indent="-342900">
              <a:lnSpc>
                <a:spcPct val="20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en-US" altLang="zh-CN" sz="2400" dirty="0" smtClean="0"/>
              <a:t>6</a:t>
            </a:r>
            <a:r>
              <a:rPr lang="zh-CN" altLang="en-US" sz="2400" dirty="0" smtClean="0"/>
              <a:t>月</a:t>
            </a:r>
            <a:r>
              <a:rPr lang="en-US" altLang="zh-CN" sz="2400" dirty="0" smtClean="0"/>
              <a:t>30</a:t>
            </a:r>
            <a:r>
              <a:rPr lang="zh-CN" altLang="en-US" sz="2400" dirty="0" smtClean="0"/>
              <a:t>日，天</a:t>
            </a:r>
            <a:r>
              <a:rPr lang="zh-CN" altLang="en-US" sz="2400" dirty="0"/>
              <a:t>猫已开始试点</a:t>
            </a:r>
            <a:r>
              <a:rPr lang="zh-CN" altLang="en-US" sz="2400" dirty="0" smtClean="0"/>
              <a:t>“</a:t>
            </a:r>
            <a:r>
              <a:rPr lang="zh-CN" altLang="en-US" sz="2400" dirty="0" smtClean="0">
                <a:solidFill>
                  <a:srgbClr val="FF0000"/>
                </a:solidFill>
              </a:rPr>
              <a:t>分期购</a:t>
            </a:r>
            <a:r>
              <a:rPr lang="zh-CN" altLang="en-US" sz="2400" dirty="0" smtClean="0"/>
              <a:t>”</a:t>
            </a:r>
            <a:endParaRPr lang="en-US" altLang="zh-CN" sz="2400" dirty="0" smtClean="0"/>
          </a:p>
          <a:p>
            <a:pPr marL="342900" indent="-342900">
              <a:lnSpc>
                <a:spcPct val="20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en-US" altLang="zh-CN" sz="2400" dirty="0" smtClean="0"/>
              <a:t>7</a:t>
            </a:r>
            <a:r>
              <a:rPr lang="zh-CN" altLang="en-US" sz="2400" dirty="0" smtClean="0"/>
              <a:t>月</a:t>
            </a:r>
            <a:r>
              <a:rPr lang="en-US" altLang="zh-CN" sz="2400" dirty="0" smtClean="0"/>
              <a:t>23</a:t>
            </a:r>
            <a:r>
              <a:rPr lang="zh-CN" altLang="en-US" sz="2400" dirty="0" smtClean="0"/>
              <a:t>日，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zh-CN" altLang="en-US" sz="2400" dirty="0" smtClean="0"/>
              <a:t>“天猫汽车节” 推大额</a:t>
            </a:r>
            <a:r>
              <a:rPr lang="zh-CN" altLang="en-US" sz="2400" dirty="0" smtClean="0">
                <a:solidFill>
                  <a:srgbClr val="FF0000"/>
                </a:solidFill>
              </a:rPr>
              <a:t>汽车信贷</a:t>
            </a:r>
            <a:r>
              <a:rPr lang="zh-CN" altLang="en-US" sz="2400" dirty="0" smtClean="0"/>
              <a:t>业务</a:t>
            </a:r>
            <a:endParaRPr lang="en-US" altLang="zh-CN" sz="2400" dirty="0" smtClean="0"/>
          </a:p>
          <a:p>
            <a:pPr marL="342900" indent="-342900">
              <a:lnSpc>
                <a:spcPct val="20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en-US" altLang="zh-CN" sz="2400" dirty="0" smtClean="0"/>
              <a:t>9</a:t>
            </a:r>
            <a:r>
              <a:rPr lang="zh-CN" altLang="en-US" sz="2400" dirty="0"/>
              <a:t>月</a:t>
            </a:r>
            <a:r>
              <a:rPr lang="en-US" altLang="zh-CN" sz="2400" dirty="0"/>
              <a:t>21</a:t>
            </a:r>
            <a:r>
              <a:rPr lang="zh-CN" altLang="en-US" sz="2400" dirty="0" smtClean="0"/>
              <a:t>日，</a:t>
            </a:r>
            <a:r>
              <a:rPr lang="zh-CN" altLang="en-US" sz="2400" dirty="0"/>
              <a:t> “</a:t>
            </a:r>
            <a:r>
              <a:rPr lang="zh-CN" altLang="en-US" sz="2400" dirty="0" smtClean="0">
                <a:solidFill>
                  <a:srgbClr val="FF0000"/>
                </a:solidFill>
              </a:rPr>
              <a:t>百发有戏</a:t>
            </a:r>
            <a:r>
              <a:rPr lang="zh-CN" altLang="en-US" sz="2400" dirty="0" smtClean="0"/>
              <a:t>”</a:t>
            </a:r>
            <a:r>
              <a:rPr lang="zh-CN" altLang="en-US" sz="2400" dirty="0"/>
              <a:t>电影大众消费互联网服务平台</a:t>
            </a:r>
            <a:r>
              <a:rPr lang="zh-CN" altLang="en-US" sz="2400" dirty="0" smtClean="0"/>
              <a:t>启动</a:t>
            </a:r>
            <a:endParaRPr lang="en-US" altLang="zh-CN" sz="2400" dirty="0" smtClean="0"/>
          </a:p>
          <a:p>
            <a:pPr marL="342900" indent="-342900">
              <a:lnSpc>
                <a:spcPct val="200000"/>
              </a:lnSpc>
              <a:buClr>
                <a:srgbClr val="3B8AFF"/>
              </a:buClr>
              <a:buFont typeface="Wingdings" pitchFamily="2" charset="2"/>
              <a:buChar char="Ø"/>
            </a:pPr>
            <a:r>
              <a:rPr lang="en-US" altLang="zh-CN" sz="2400" dirty="0" smtClean="0"/>
              <a:t>9</a:t>
            </a:r>
            <a:r>
              <a:rPr lang="zh-CN" altLang="en-US" sz="2400" dirty="0" smtClean="0"/>
              <a:t>月</a:t>
            </a:r>
            <a:r>
              <a:rPr lang="en-US" altLang="zh-CN" sz="2400" dirty="0" smtClean="0"/>
              <a:t>24</a:t>
            </a:r>
            <a:r>
              <a:rPr lang="zh-CN" altLang="en-US" sz="2400" dirty="0" smtClean="0"/>
              <a:t>日，京东</a:t>
            </a:r>
            <a:r>
              <a:rPr lang="zh-CN" altLang="en-US" sz="2400" dirty="0"/>
              <a:t>消费金融发力移动端 正式推出</a:t>
            </a:r>
            <a:r>
              <a:rPr lang="zh-CN" altLang="en-US" sz="2400" dirty="0" smtClean="0"/>
              <a:t>“</a:t>
            </a:r>
            <a:r>
              <a:rPr lang="zh-CN" altLang="en-US" sz="2400" dirty="0" smtClean="0">
                <a:solidFill>
                  <a:srgbClr val="FF0000"/>
                </a:solidFill>
              </a:rPr>
              <a:t>校园白条</a:t>
            </a:r>
            <a:r>
              <a:rPr lang="zh-CN" altLang="en-US" sz="2400" dirty="0" smtClean="0"/>
              <a:t>”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7272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电商生态企业进入消费</a:t>
            </a:r>
            <a:r>
              <a:rPr lang="zh-CN" altLang="en-US" dirty="0" smtClean="0"/>
              <a:t>金融市场</a:t>
            </a:r>
            <a:endParaRPr lang="zh-CN" alt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052735"/>
            <a:ext cx="6192688" cy="5910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66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2214" y="2959750"/>
            <a:ext cx="1661674" cy="523220"/>
          </a:xfrm>
          <a:prstGeom prst="rect">
            <a:avLst/>
          </a:prstGeom>
          <a:solidFill>
            <a:srgbClr val="0070C0"/>
          </a:solidFill>
          <a:ln w="12700"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京东白条</a:t>
            </a:r>
            <a:endParaRPr lang="zh-CN" altLang="en-US" sz="280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719022" y="2154455"/>
            <a:ext cx="0" cy="1613042"/>
          </a:xfrm>
          <a:prstGeom prst="line">
            <a:avLst/>
          </a:prstGeom>
          <a:ln w="3175">
            <a:solidFill>
              <a:srgbClr val="DDDDD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971600" y="2827107"/>
            <a:ext cx="2382678" cy="0"/>
          </a:xfrm>
          <a:prstGeom prst="line">
            <a:avLst/>
          </a:prstGeom>
          <a:ln w="3175">
            <a:solidFill>
              <a:srgbClr val="DDDD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71600" y="1194402"/>
            <a:ext cx="324036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 smtClean="0">
                <a:solidFill>
                  <a:srgbClr val="969696"/>
                </a:solidFill>
                <a:latin typeface="Serif Black" pitchFamily="2" charset="0"/>
                <a:ea typeface="DFKai-SB" pitchFamily="65" charset="-120"/>
              </a:rPr>
              <a:t>2</a:t>
            </a:r>
            <a:endParaRPr lang="zh-CN" altLang="en-US" sz="13800" dirty="0">
              <a:solidFill>
                <a:srgbClr val="969696"/>
              </a:solidFill>
              <a:latin typeface="Serif Black" pitchFamily="2" charset="0"/>
              <a:ea typeface="DFKai-SB" pitchFamily="65" charset="-12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-2484784" y="2827107"/>
            <a:ext cx="2382678" cy="0"/>
          </a:xfrm>
          <a:prstGeom prst="line">
            <a:avLst/>
          </a:prstGeom>
          <a:ln w="31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864724" y="-2085882"/>
            <a:ext cx="0" cy="2085882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460484" y="1568981"/>
            <a:ext cx="2031325" cy="45243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概念</a:t>
            </a:r>
            <a:endParaRPr lang="en-US" altLang="zh-CN" sz="24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还</a:t>
            </a:r>
            <a:r>
              <a:rPr lang="zh-CN" altLang="en-US" sz="2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款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方式</a:t>
            </a:r>
            <a:endParaRPr lang="en-US" altLang="zh-CN" sz="24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赊账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资金</a:t>
            </a:r>
            <a:endParaRPr lang="en-US" altLang="zh-CN" sz="24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赊购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金额</a:t>
            </a:r>
            <a:endParaRPr lang="en-US" altLang="zh-CN" sz="24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分期</a:t>
            </a:r>
            <a:r>
              <a:rPr lang="zh-CN" altLang="en-US" sz="2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费率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差异</a:t>
            </a:r>
            <a:endParaRPr lang="en-US" altLang="zh-CN" sz="24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商户</a:t>
            </a:r>
            <a:r>
              <a:rPr lang="zh-CN" altLang="en-US" sz="2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自主</a:t>
            </a:r>
            <a:r>
              <a:rPr lang="zh-CN" altLang="en-US" sz="24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度</a:t>
            </a:r>
            <a:endParaRPr lang="en-US" altLang="zh-CN" sz="24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4932040" y="1772816"/>
            <a:ext cx="0" cy="4261365"/>
          </a:xfrm>
          <a:prstGeom prst="line">
            <a:avLst/>
          </a:prstGeom>
          <a:ln w="3175">
            <a:solidFill>
              <a:srgbClr val="0099F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62254" y="5226434"/>
            <a:ext cx="1661674" cy="523220"/>
          </a:xfrm>
          <a:prstGeom prst="rect">
            <a:avLst/>
          </a:prstGeom>
          <a:solidFill>
            <a:srgbClr val="0070C0"/>
          </a:solidFill>
          <a:ln w="12700"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天猫分期</a:t>
            </a:r>
            <a:endParaRPr lang="zh-CN" altLang="en-US" sz="280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2079062" y="4421139"/>
            <a:ext cx="0" cy="1613042"/>
          </a:xfrm>
          <a:prstGeom prst="line">
            <a:avLst/>
          </a:prstGeom>
          <a:ln w="3175">
            <a:solidFill>
              <a:srgbClr val="DDDDD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331640" y="5093791"/>
            <a:ext cx="2382678" cy="0"/>
          </a:xfrm>
          <a:prstGeom prst="line">
            <a:avLst/>
          </a:prstGeom>
          <a:ln w="3175">
            <a:solidFill>
              <a:srgbClr val="DDDD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331640" y="3461086"/>
            <a:ext cx="74910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 smtClean="0">
                <a:solidFill>
                  <a:srgbClr val="969696"/>
                </a:solidFill>
                <a:latin typeface="Serif Black" pitchFamily="2" charset="0"/>
                <a:ea typeface="DFKai-SB" pitchFamily="65" charset="-120"/>
              </a:rPr>
              <a:t>3</a:t>
            </a:r>
            <a:endParaRPr lang="zh-CN" altLang="en-US" sz="13800" dirty="0">
              <a:solidFill>
                <a:srgbClr val="969696"/>
              </a:solidFill>
              <a:latin typeface="Serif Black" pitchFamily="2" charset="0"/>
              <a:ea typeface="DFKai-SB" pitchFamily="65" charset="-12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-2124744" y="5093791"/>
            <a:ext cx="2382678" cy="0"/>
          </a:xfrm>
          <a:prstGeom prst="line">
            <a:avLst/>
          </a:prstGeom>
          <a:ln w="31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368780" y="-1971600"/>
            <a:ext cx="0" cy="2085882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19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3 -3.95062E-6 L -0.0033 0.9095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546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0 L 0.46285 0.00111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142" y="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3 -3.95062E-6 L -0.0033 0.90957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546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0 L 0.46285 0.00111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142" y="5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"/>
                            </p:stCondLst>
                            <p:childTnLst>
                              <p:par>
                                <p:cTn id="4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  <p:bldP spid="9" grpId="0"/>
      <p:bldP spid="12" grpId="0" animBg="1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71800" y="1196752"/>
            <a:ext cx="576064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       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京</a:t>
            </a:r>
            <a:r>
              <a:rPr lang="zh-CN" altLang="en-US" sz="2400" b="1" dirty="0">
                <a:solidFill>
                  <a:srgbClr val="FF0000"/>
                </a:solidFill>
              </a:rPr>
              <a:t>东白条</a:t>
            </a:r>
            <a:r>
              <a:rPr lang="zh-CN" altLang="en-US" sz="2400" dirty="0"/>
              <a:t>是京东推出的一种“先消费，后付款”的全新支付方式。在京</a:t>
            </a:r>
            <a:r>
              <a:rPr lang="zh-CN" altLang="en-US" sz="2400" dirty="0" smtClean="0"/>
              <a:t>东使用</a:t>
            </a:r>
            <a:r>
              <a:rPr lang="zh-CN" altLang="en-US" sz="2400" dirty="0"/>
              <a:t>白条进行付款，可以享有最长</a:t>
            </a:r>
            <a:r>
              <a:rPr lang="en-US" altLang="zh-CN" sz="2400" dirty="0"/>
              <a:t>30</a:t>
            </a:r>
            <a:r>
              <a:rPr lang="zh-CN" altLang="en-US" sz="2400" dirty="0"/>
              <a:t>天的延后付款期或最长</a:t>
            </a:r>
            <a:r>
              <a:rPr lang="en-US" altLang="zh-CN" sz="2400" dirty="0"/>
              <a:t>24</a:t>
            </a:r>
            <a:r>
              <a:rPr lang="zh-CN" altLang="en-US" sz="2400" dirty="0"/>
              <a:t>期的分期付款方式。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概念</a:t>
            </a:r>
          </a:p>
        </p:txBody>
      </p:sp>
      <p:sp>
        <p:nvSpPr>
          <p:cNvPr id="6" name="矩形 5"/>
          <p:cNvSpPr/>
          <p:nvPr/>
        </p:nvSpPr>
        <p:spPr>
          <a:xfrm>
            <a:off x="827584" y="4000996"/>
            <a:ext cx="756084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       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天</a:t>
            </a:r>
            <a:r>
              <a:rPr lang="zh-CN" altLang="en-US" sz="2400" b="1" dirty="0">
                <a:solidFill>
                  <a:srgbClr val="FF0000"/>
                </a:solidFill>
              </a:rPr>
              <a:t>猫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分期</a:t>
            </a:r>
            <a:r>
              <a:rPr lang="zh-CN" altLang="en-US" sz="2400" dirty="0" smtClean="0"/>
              <a:t>是</a:t>
            </a:r>
            <a:r>
              <a:rPr lang="zh-CN" altLang="en-US" sz="2400" dirty="0"/>
              <a:t>天猫联合商家共同推出的赊购服务，零首付买东西，分期还</a:t>
            </a:r>
            <a:r>
              <a:rPr lang="zh-CN" altLang="en-US" sz="2400" dirty="0" smtClean="0"/>
              <a:t>钱。当</a:t>
            </a:r>
            <a:r>
              <a:rPr lang="zh-CN" altLang="en-US" sz="2400" dirty="0"/>
              <a:t>消费者确认收货后，阿里小贷将商品款项一次性全额付给商家；而消费者随后的分期还款将直接付给阿里小贷</a:t>
            </a:r>
            <a:r>
              <a:rPr lang="zh-CN" altLang="en-US" sz="2400" dirty="0" smtClean="0"/>
              <a:t>。</a:t>
            </a:r>
            <a:endParaRPr lang="zh-CN" altLang="en-US" sz="2400" dirty="0"/>
          </a:p>
        </p:txBody>
      </p:sp>
      <p:sp>
        <p:nvSpPr>
          <p:cNvPr id="7" name="圆角矩形 1"/>
          <p:cNvSpPr>
            <a:spLocks noChangeArrowheads="1"/>
          </p:cNvSpPr>
          <p:nvPr/>
        </p:nvSpPr>
        <p:spPr bwMode="auto">
          <a:xfrm>
            <a:off x="2627784" y="1293483"/>
            <a:ext cx="6048672" cy="2228180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8" name="圆角矩形 1"/>
          <p:cNvSpPr>
            <a:spLocks noChangeArrowheads="1"/>
          </p:cNvSpPr>
          <p:nvPr/>
        </p:nvSpPr>
        <p:spPr bwMode="auto">
          <a:xfrm>
            <a:off x="631280" y="3861048"/>
            <a:ext cx="8045176" cy="2592288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00A7E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949" y="1287848"/>
            <a:ext cx="1937909" cy="2217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296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默认设计模板">
  <a:themeElements>
    <a:clrScheme name="1_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1_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4408</TotalTime>
  <Words>1126</Words>
  <Application>Microsoft Office PowerPoint</Application>
  <PresentationFormat>全屏显示(4:3)</PresentationFormat>
  <Paragraphs>122</Paragraphs>
  <Slides>25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27" baseType="lpstr">
      <vt:lpstr>默认设计模板</vt:lpstr>
      <vt:lpstr>1_默认设计模板</vt:lpstr>
      <vt:lpstr>PowerPoint 演示文稿</vt:lpstr>
      <vt:lpstr>PowerPoint 演示文稿</vt:lpstr>
      <vt:lpstr>PowerPoint 演示文稿</vt:lpstr>
      <vt:lpstr>中国消费金融产业高速增长</vt:lpstr>
      <vt:lpstr>互联网消费金融产业交易规模</vt:lpstr>
      <vt:lpstr>电商生态企业进入消费金融市场</vt:lpstr>
      <vt:lpstr>电商生态企业进入消费金融市场</vt:lpstr>
      <vt:lpstr>PowerPoint 演示文稿</vt:lpstr>
      <vt:lpstr>概念</vt:lpstr>
      <vt:lpstr>还款方式</vt:lpstr>
      <vt:lpstr>赊账资金来源</vt:lpstr>
      <vt:lpstr>实力较量——赊购金额</vt:lpstr>
      <vt:lpstr>实力较量——分期费率差异</vt:lpstr>
      <vt:lpstr>实力较量——商户自主度</vt:lpstr>
      <vt:lpstr>PowerPoint 演示文稿</vt:lpstr>
      <vt:lpstr>“百发有戏”是什么？</vt:lpstr>
      <vt:lpstr>“百发有戏”是什么？</vt:lpstr>
      <vt:lpstr>普通消费者如何参与？</vt:lpstr>
      <vt:lpstr>普通消费者如何参与？</vt:lpstr>
      <vt:lpstr>“娱乐宝”VS“百发有戏”</vt:lpstr>
      <vt:lpstr>重塑消费金融新模式</vt:lpstr>
      <vt:lpstr>重塑消费金融新模式</vt:lpstr>
      <vt:lpstr>引领更多消费金融进入行业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Zhenghui</dc:creator>
  <cp:lastModifiedBy>zhou</cp:lastModifiedBy>
  <cp:revision>243</cp:revision>
  <dcterms:created xsi:type="dcterms:W3CDTF">2013-01-08T13:12:07Z</dcterms:created>
  <dcterms:modified xsi:type="dcterms:W3CDTF">2014-10-13T13:18:27Z</dcterms:modified>
</cp:coreProperties>
</file>